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7" r:id="rId2"/>
    <p:sldId id="268" r:id="rId3"/>
    <p:sldId id="269" r:id="rId4"/>
    <p:sldId id="264" r:id="rId5"/>
    <p:sldId id="262" r:id="rId6"/>
    <p:sldId id="270" r:id="rId7"/>
    <p:sldId id="271" r:id="rId8"/>
    <p:sldId id="272" r:id="rId9"/>
    <p:sldId id="265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FA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76"/>
    <p:restoredTop sz="94695"/>
  </p:normalViewPr>
  <p:slideViewPr>
    <p:cSldViewPr snapToGrid="0" snapToObjects="1">
      <p:cViewPr varScale="1">
        <p:scale>
          <a:sx n="139" d="100"/>
          <a:sy n="139" d="100"/>
        </p:scale>
        <p:origin x="176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01696-4AEF-5541-A04C-D95F22551D4D}" type="datetimeFigureOut">
              <a:rPr lang="en-US" smtClean="0"/>
              <a:t>9/5/19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388299-0701-F746-B703-C034A50A18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0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388299-0701-F746-B703-C034A50A18C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089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388299-0701-F746-B703-C034A50A18C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150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388299-0701-F746-B703-C034A50A18C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08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388299-0701-F746-B703-C034A50A18C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653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388299-0701-F746-B703-C034A50A18C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022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388299-0701-F746-B703-C034A50A18C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738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388299-0701-F746-B703-C034A50A18CB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615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065D1-DB89-2C47-975F-2E353E841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BC770-FF5E-3949-9D7A-5C86BF227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1ADE2-79EC-5F47-AE22-DCDFD1421D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C942E-7EE2-194C-B49A-CE0E9FD303A0}" type="datetimeFigureOut">
              <a:rPr lang="en-US" smtClean="0"/>
              <a:t>9/5/19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73DBC-A46C-444A-9FA3-AA35B2D51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A9197-9BD9-9A46-B7F8-F16F944F9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A90D40-DDFD-BC49-831C-3BBAEF01B3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654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51996-DD6A-CB4B-B8ED-294E8CA801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CFAE3-9A59-4244-8A03-AE07C5CE98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3F010-121C-2345-9D77-116789293C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C942E-7EE2-194C-B49A-CE0E9FD303A0}" type="datetimeFigureOut">
              <a:rPr lang="en-US" smtClean="0"/>
              <a:t>9/5/19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8D87E3-C726-F64D-A1AF-7F4FF57E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6CE13-228C-904A-A5F6-226D9E285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A90D40-DDFD-BC49-831C-3BBAEF01B3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96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75643-2A27-AA4D-90EE-BB8E1EAF6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56364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9C89E-CF25-9B40-BB6A-4216A3C11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1B4CE6-5A90-5141-84F8-00B68AF9B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C5CFE-41C6-194F-B012-F404AB2904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C942E-7EE2-194C-B49A-CE0E9FD303A0}" type="datetimeFigureOut">
              <a:rPr lang="en-US" smtClean="0"/>
              <a:t>9/5/19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B70B31-B9C1-3344-A702-1F0545C1B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152A9-E08A-0442-9CC1-D1DD41DA2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A90D40-DDFD-BC49-831C-3BBAEF01B3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703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9188B-E5CA-044F-B23B-DE48A68FD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4F949-2180-FF44-842D-FE7158D107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24141B-85E0-D64C-BCAD-42241A799C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5C1BCD-07BF-6745-A083-7D964B6023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C942E-7EE2-194C-B49A-CE0E9FD303A0}" type="datetimeFigureOut">
              <a:rPr lang="en-US" smtClean="0"/>
              <a:t>9/5/19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192C81-9AEE-1C4B-ACFF-2DAB8B14C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07C0A-EDEC-594F-AEAA-B3143CC59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A90D40-DDFD-BC49-831C-3BBAEF01B3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783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08D99-0B4B-C34B-BF7A-1A9E35121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4228EC-EBFE-974C-BA77-6BD1864C9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4B1465-C038-9D43-AEEF-145C540EFF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D885C8-2B59-4E4E-B40B-9D3F80EC66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CAB7D8-A565-9B48-BCD4-22D5D6A37F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FE363F-5764-D548-A178-B54C13CB32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C942E-7EE2-194C-B49A-CE0E9FD303A0}" type="datetimeFigureOut">
              <a:rPr lang="en-US" smtClean="0"/>
              <a:t>9/5/19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59BC47-133D-2441-AF1C-48CCFD9B2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E3F6C5-3006-1342-8B27-58ACE14BB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A90D40-DDFD-BC49-831C-3BBAEF01B3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89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36251-A4A3-C149-9BF5-D88DE893F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1CD14A-CC04-2140-8AFC-1654C9BD8F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C942E-7EE2-194C-B49A-CE0E9FD303A0}" type="datetimeFigureOut">
              <a:rPr lang="en-US" smtClean="0"/>
              <a:t>9/5/19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CD95E2-E5C9-4646-8AA7-432DADCDB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59A88B-EFBA-5F4A-88D6-486481721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A90D40-DDFD-BC49-831C-3BBAEF01B3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986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5A549F-CEF7-9C4D-815A-835126793D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C942E-7EE2-194C-B49A-CE0E9FD303A0}" type="datetimeFigureOut">
              <a:rPr lang="en-US" smtClean="0"/>
              <a:t>9/5/19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0C6EED-404A-F543-8656-7E9A6C327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F1D1AE-BC40-4849-BCA4-66A74B035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A90D40-DDFD-BC49-831C-3BBAEF01B3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068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54809-3505-744B-87A9-F05107D1A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5D1DC-F0F9-1A46-A293-4F3DB3627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7626D8-5BBD-AB41-8174-EFAF359F4C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D859DD-3740-E042-869C-0FA481BD0A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C942E-7EE2-194C-B49A-CE0E9FD303A0}" type="datetimeFigureOut">
              <a:rPr lang="en-US" smtClean="0"/>
              <a:t>9/5/19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C1D2BE-4AC3-2E4A-B6EE-D2E9686F4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5C87CB-4747-2144-B4BB-2E7AAA8B7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A90D40-DDFD-BC49-831C-3BBAEF01B3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952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37628-9B8A-D649-A596-49613E723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B59E13-1B91-1346-937E-AB225792E1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8E2DE-5041-4B4C-B600-2F1C8F3234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774B2D-D8BE-EE4C-8DFA-1E5835B555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C942E-7EE2-194C-B49A-CE0E9FD303A0}" type="datetimeFigureOut">
              <a:rPr lang="en-US" smtClean="0"/>
              <a:t>9/5/19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A0A7EF-04A5-9A41-9E1F-52F1B2B03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91618C-8C5E-314A-B440-6E137F830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A90D40-DDFD-BC49-831C-3BBAEF01B3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004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28C2A-086B-4840-983C-E1CAD7B05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D8B872-2555-B34C-9869-D24136384A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90ADE-6643-B644-9815-5BDB456F17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C942E-7EE2-194C-B49A-CE0E9FD303A0}" type="datetimeFigureOut">
              <a:rPr lang="en-US" smtClean="0"/>
              <a:t>9/5/19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AF7C1A-1AF0-C649-8244-82044088F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195AB-408E-EC4C-8FA0-F17B79A0E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CA90D40-DDFD-BC49-831C-3BBAEF01B3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126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ED69D05-B2E1-DD45-A836-D18302F0E4D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10521244" y="5682498"/>
            <a:ext cx="1805571" cy="1175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021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E8423-B24B-6E4F-AA98-C1E7671DF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On-Line Auction Proposal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BA107-80C4-4740-A333-918541961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Washington State Council FFI to manage a web based auction designed to </a:t>
            </a:r>
            <a:r>
              <a:rPr lang="en-US" dirty="0">
                <a:solidFill>
                  <a:srgbClr val="FFFF00"/>
                </a:solidFill>
              </a:rPr>
              <a:t>replace our charitable auctions held at the Volunteer Appreciation Dinner. </a:t>
            </a:r>
            <a:r>
              <a:rPr lang="en-US" dirty="0"/>
              <a:t>This proposal is required to avoid depleting our funds if we choose to some make some charitable contributions.</a:t>
            </a:r>
          </a:p>
          <a:p>
            <a:pPr marL="457200" lvl="1" indent="0" algn="ctr">
              <a:buNone/>
            </a:pPr>
            <a:endParaRPr lang="en-US" dirty="0"/>
          </a:p>
          <a:p>
            <a:pPr marL="457200" lvl="1" indent="0" algn="ctr">
              <a:buNone/>
            </a:pPr>
            <a:r>
              <a:rPr lang="en-US" dirty="0"/>
              <a:t>WSCFFI donated or had auction $ flow through the council of :</a:t>
            </a:r>
          </a:p>
          <a:p>
            <a:pPr marL="457200" lvl="1" indent="0" algn="ctr">
              <a:buNone/>
            </a:pPr>
            <a:endParaRPr lang="en-US" dirty="0"/>
          </a:p>
          <a:p>
            <a:pPr marL="457200" lvl="1" indent="0" algn="ctr">
              <a:buNone/>
            </a:pPr>
            <a:r>
              <a:rPr lang="en-US" sz="4400" dirty="0"/>
              <a:t>$6,892.52</a:t>
            </a:r>
          </a:p>
        </p:txBody>
      </p:sp>
    </p:spTree>
    <p:extLst>
      <p:ext uri="{BB962C8B-B14F-4D97-AF65-F5344CB8AC3E}">
        <p14:creationId xmlns:p14="http://schemas.microsoft.com/office/powerpoint/2010/main" val="435630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>
        <p:cut/>
      </p:transition>
    </mc:Choice>
    <mc:Fallback xmlns="">
      <p:transition advClick="0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E8423-B24B-6E4F-AA98-C1E7671DF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On-Line Auction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BA107-80C4-4740-A333-918541961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dirty="0"/>
              <a:t>Can we proceed?</a:t>
            </a:r>
          </a:p>
        </p:txBody>
      </p:sp>
    </p:spTree>
    <p:extLst>
      <p:ext uri="{BB962C8B-B14F-4D97-AF65-F5344CB8AC3E}">
        <p14:creationId xmlns:p14="http://schemas.microsoft.com/office/powerpoint/2010/main" val="2273881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E8423-B24B-6E4F-AA98-C1E7671DF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On-Line Auction-- What this is </a:t>
            </a:r>
            <a:r>
              <a:rPr lang="en-US" dirty="0">
                <a:solidFill>
                  <a:srgbClr val="FF0000"/>
                </a:solidFill>
              </a:rPr>
              <a:t>NOT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BA107-80C4-4740-A333-918541961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</a:t>
            </a:r>
            <a:r>
              <a:rPr lang="en-US" b="1" dirty="0">
                <a:solidFill>
                  <a:srgbClr val="FF0000"/>
                </a:solidFill>
              </a:rPr>
              <a:t>NOT</a:t>
            </a:r>
            <a:r>
              <a:rPr lang="en-US" dirty="0"/>
              <a:t> intended to replace out Banquet Auction</a:t>
            </a:r>
          </a:p>
          <a:p>
            <a:r>
              <a:rPr lang="en-US" dirty="0"/>
              <a:t>This is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a raffle nor will a raffle be entertained. Washington State Law does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allow web based raffles regardless of where the Hosting site is located</a:t>
            </a:r>
          </a:p>
          <a:p>
            <a:r>
              <a:rPr lang="en-US" dirty="0"/>
              <a:t>This is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going to cost WSCFFI anything (net to the charities)</a:t>
            </a:r>
          </a:p>
          <a:p>
            <a:r>
              <a:rPr lang="en-US" dirty="0"/>
              <a:t>This is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going to take more than 8 hours a month (Sam’s Est)</a:t>
            </a:r>
          </a:p>
          <a:p>
            <a:r>
              <a:rPr lang="en-US" dirty="0"/>
              <a:t>This is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being defined as an on going event (2020 discussion)</a:t>
            </a:r>
          </a:p>
        </p:txBody>
      </p:sp>
    </p:spTree>
    <p:extLst>
      <p:ext uri="{BB962C8B-B14F-4D97-AF65-F5344CB8AC3E}">
        <p14:creationId xmlns:p14="http://schemas.microsoft.com/office/powerpoint/2010/main" val="52345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>
        <p:cut/>
      </p:transition>
    </mc:Choice>
    <mc:Fallback xmlns="">
      <p:transition advClick="0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E8423-B24B-6E4F-AA98-C1E7671DF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On-Line Auction-- What this </a:t>
            </a:r>
            <a:r>
              <a:rPr lang="en-US" dirty="0">
                <a:solidFill>
                  <a:srgbClr val="1BFA6B"/>
                </a:solidFill>
              </a:rPr>
              <a:t>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BA107-80C4-4740-A333-918541961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auction </a:t>
            </a:r>
            <a:r>
              <a:rPr lang="en-US" dirty="0">
                <a:solidFill>
                  <a:srgbClr val="1BFA6B"/>
                </a:solidFill>
              </a:rPr>
              <a:t>IS</a:t>
            </a:r>
            <a:r>
              <a:rPr lang="en-US" dirty="0"/>
              <a:t> to </a:t>
            </a:r>
            <a:r>
              <a:rPr lang="en-US" dirty="0">
                <a:solidFill>
                  <a:srgbClr val="FFFF00"/>
                </a:solidFill>
              </a:rPr>
              <a:t>replace our charitable auctions </a:t>
            </a:r>
            <a:br>
              <a:rPr lang="en-US" dirty="0"/>
            </a:br>
            <a:r>
              <a:rPr lang="en-US" dirty="0">
                <a:solidFill>
                  <a:srgbClr val="FFFF00"/>
                </a:solidFill>
              </a:rPr>
              <a:t>held at the volunteer appreciation dinner</a:t>
            </a:r>
          </a:p>
          <a:p>
            <a:r>
              <a:rPr lang="en-US" dirty="0"/>
              <a:t>This </a:t>
            </a:r>
            <a:r>
              <a:rPr lang="en-US" dirty="0">
                <a:solidFill>
                  <a:srgbClr val="1BFA6B"/>
                </a:solidFill>
              </a:rPr>
              <a:t>IS</a:t>
            </a:r>
            <a:r>
              <a:rPr lang="en-US" dirty="0"/>
              <a:t> utilizes Social Media to access </a:t>
            </a:r>
            <a:r>
              <a:rPr lang="en-US" dirty="0">
                <a:solidFill>
                  <a:srgbClr val="1BFA6B"/>
                </a:solidFill>
              </a:rPr>
              <a:t>NEW</a:t>
            </a:r>
            <a:r>
              <a:rPr lang="en-US" dirty="0"/>
              <a:t> potential bidders</a:t>
            </a:r>
          </a:p>
          <a:p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This </a:t>
            </a:r>
            <a:r>
              <a:rPr lang="en-US" dirty="0">
                <a:solidFill>
                  <a:srgbClr val="1BFA6B"/>
                </a:solidFill>
              </a:rPr>
              <a:t>IS</a:t>
            </a: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 being managed by a very small group (Carol, Steve, Sam)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/>
              <a:t>This </a:t>
            </a:r>
            <a:r>
              <a:rPr lang="en-US" dirty="0">
                <a:solidFill>
                  <a:srgbClr val="1BFA6B"/>
                </a:solidFill>
              </a:rPr>
              <a:t>IS</a:t>
            </a:r>
            <a:r>
              <a:rPr lang="en-US" dirty="0"/>
              <a:t> supporting 3 Charities: </a:t>
            </a:r>
            <a:r>
              <a:rPr lang="en-US" dirty="0">
                <a:solidFill>
                  <a:srgbClr val="FF0000"/>
                </a:solidFill>
              </a:rPr>
              <a:t>(discussion point go to 5?)</a:t>
            </a:r>
          </a:p>
          <a:p>
            <a:pPr lvl="1"/>
            <a:r>
              <a:rPr lang="en-US" dirty="0"/>
              <a:t>Project Healing Waters</a:t>
            </a:r>
          </a:p>
          <a:p>
            <a:pPr lvl="1"/>
            <a:r>
              <a:rPr lang="en-US" dirty="0"/>
              <a:t>Casting for Recovery</a:t>
            </a:r>
          </a:p>
          <a:p>
            <a:pPr lvl="1"/>
            <a:r>
              <a:rPr lang="en-US" dirty="0"/>
              <a:t>OPFI 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Northwest Fishing Academy 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TBD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359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>
        <p:cut/>
      </p:transition>
    </mc:Choice>
    <mc:Fallback xmlns="">
      <p:transition advClick="0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53463C0F-7CFA-B644-A6D5-6D38D3A3F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9083"/>
          </a:xfrm>
        </p:spPr>
        <p:txBody>
          <a:bodyPr/>
          <a:lstStyle/>
          <a:p>
            <a:r>
              <a:rPr lang="en-US" sz="4400" dirty="0"/>
              <a:t>On-Line Auction-- Key Points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57F5A66-904D-0D44-B6CA-36E69A49E2C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Donation to the various non profit groups will </a:t>
            </a:r>
            <a:r>
              <a:rPr lang="en-US" dirty="0">
                <a:solidFill>
                  <a:srgbClr val="FFFF00"/>
                </a:solidFill>
              </a:rPr>
              <a:t>be net of all expenses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Funds raised will be </a:t>
            </a:r>
            <a:r>
              <a:rPr lang="en-US" dirty="0">
                <a:solidFill>
                  <a:srgbClr val="FFFF00"/>
                </a:solidFill>
              </a:rPr>
              <a:t>evenly divided between groups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If a non profit supplies a </a:t>
            </a:r>
            <a:r>
              <a:rPr lang="en-US" dirty="0">
                <a:solidFill>
                  <a:srgbClr val="1BFA6B"/>
                </a:solidFill>
              </a:rPr>
              <a:t>donation </a:t>
            </a:r>
            <a:r>
              <a:rPr lang="en-US" dirty="0"/>
              <a:t>item, we will run the auction </a:t>
            </a:r>
            <a:r>
              <a:rPr lang="en-US" dirty="0">
                <a:solidFill>
                  <a:srgbClr val="FFFF00"/>
                </a:solidFill>
              </a:rPr>
              <a:t>BUT the money raised would flow to them </a:t>
            </a:r>
            <a:r>
              <a:rPr lang="en-US" dirty="0">
                <a:solidFill>
                  <a:schemeClr val="tx1"/>
                </a:solidFill>
              </a:rPr>
              <a:t>through the WSCFFI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This auction event will start in Sept 2019 and end approximately 2 weeks prior to our Annual Banquet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00"/>
                </a:solidFill>
              </a:rPr>
              <a:t>Depending on success </a:t>
            </a:r>
            <a:r>
              <a:rPr lang="en-US" dirty="0">
                <a:solidFill>
                  <a:schemeClr val="tx1"/>
                </a:solidFill>
              </a:rPr>
              <a:t>of this auction and availability of resources we </a:t>
            </a:r>
            <a:r>
              <a:rPr lang="en-US" b="1" dirty="0">
                <a:solidFill>
                  <a:srgbClr val="FFFF00"/>
                </a:solidFill>
              </a:rPr>
              <a:t>MAY</a:t>
            </a:r>
            <a:r>
              <a:rPr lang="en-US" dirty="0">
                <a:solidFill>
                  <a:schemeClr val="tx1"/>
                </a:solidFill>
              </a:rPr>
              <a:t> decide to utilizing this as a fund raiser beyond 2020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652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E8423-B24B-6E4F-AA98-C1E7671DF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On-Line Auction-- Key Points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BA107-80C4-4740-A333-918541961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4802"/>
            <a:ext cx="10515600" cy="4684032"/>
          </a:xfrm>
        </p:spPr>
        <p:txBody>
          <a:bodyPr/>
          <a:lstStyle/>
          <a:p>
            <a:r>
              <a:rPr lang="en-US" dirty="0"/>
              <a:t>Bidding Owl will be Online Host for our auction</a:t>
            </a:r>
          </a:p>
          <a:p>
            <a:pPr lvl="1"/>
            <a:r>
              <a:rPr lang="en-US" dirty="0"/>
              <a:t>There is a 5% cost associated with Online</a:t>
            </a:r>
          </a:p>
          <a:p>
            <a:pPr lvl="1"/>
            <a:r>
              <a:rPr lang="en-US" dirty="0"/>
              <a:t>Money to be transferred directly into WSCFFI Account 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If bidding for an item ends at $200,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Bidding Owl will keep $10,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 money will be directly to our account through ACH or to a debit 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Shipping paid by the winning bid</a:t>
            </a:r>
            <a:endParaRPr lang="en-US" dirty="0"/>
          </a:p>
          <a:p>
            <a:r>
              <a:rPr lang="en-US" dirty="0"/>
              <a:t>Prior to each Auction we will use Social Media to raise awareness</a:t>
            </a:r>
          </a:p>
          <a:p>
            <a:pPr lvl="1"/>
            <a:r>
              <a:rPr lang="en-US" dirty="0"/>
              <a:t> May Target specific SM media sites on unique items</a:t>
            </a:r>
          </a:p>
          <a:p>
            <a:pPr marL="342900" indent="-342900"/>
            <a:r>
              <a:rPr lang="en-US" dirty="0">
                <a:solidFill>
                  <a:srgbClr val="FFFF00"/>
                </a:solidFill>
              </a:rPr>
              <a:t>Tentative plan is to run “2” auctions </a:t>
            </a:r>
            <a:r>
              <a:rPr lang="en-US" dirty="0"/>
              <a:t>a month initially after the 1</a:t>
            </a:r>
            <a:r>
              <a:rPr lang="en-US" baseline="30000" dirty="0"/>
              <a:t>st</a:t>
            </a:r>
            <a:r>
              <a:rPr lang="en-US" dirty="0"/>
              <a:t> couple of months we </a:t>
            </a:r>
            <a:r>
              <a:rPr lang="en-US" dirty="0">
                <a:solidFill>
                  <a:srgbClr val="FF0000"/>
                </a:solidFill>
              </a:rPr>
              <a:t>may re-evaluate our process and shift auction format</a:t>
            </a:r>
          </a:p>
          <a:p>
            <a:pPr lvl="1"/>
            <a:endParaRPr lang="en-US" dirty="0"/>
          </a:p>
          <a:p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742096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56938A-C03B-D94D-9624-5666504099AC}"/>
              </a:ext>
            </a:extLst>
          </p:cNvPr>
          <p:cNvSpPr/>
          <p:nvPr/>
        </p:nvSpPr>
        <p:spPr>
          <a:xfrm>
            <a:off x="1039586" y="298911"/>
            <a:ext cx="88568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prstClr val="white"/>
                </a:solidFill>
                <a:latin typeface="Calibri Light" panose="020F0302020204030204"/>
                <a:ea typeface="+mj-ea"/>
                <a:cs typeface="+mj-cs"/>
              </a:rPr>
              <a:t>On-Line Auction– </a:t>
            </a:r>
            <a:r>
              <a:rPr lang="en-US" sz="4400" dirty="0" err="1">
                <a:solidFill>
                  <a:srgbClr val="FFFF00"/>
                </a:solidFill>
                <a:latin typeface="Calibri Light" panose="020F0302020204030204"/>
                <a:ea typeface="+mj-ea"/>
                <a:cs typeface="+mj-cs"/>
              </a:rPr>
              <a:t>BiddingOwl</a:t>
            </a:r>
            <a:r>
              <a:rPr lang="en-US" sz="4400" dirty="0">
                <a:solidFill>
                  <a:srgbClr val="FFFF00"/>
                </a:solidFill>
                <a:latin typeface="Calibri Light" panose="020F0302020204030204"/>
                <a:ea typeface="+mj-ea"/>
                <a:cs typeface="+mj-cs"/>
              </a:rPr>
              <a:t> example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593254-883C-4941-9993-86345330F8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17" y="1068352"/>
            <a:ext cx="9963150" cy="548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962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56938A-C03B-D94D-9624-5666504099AC}"/>
              </a:ext>
            </a:extLst>
          </p:cNvPr>
          <p:cNvSpPr/>
          <p:nvPr/>
        </p:nvSpPr>
        <p:spPr>
          <a:xfrm>
            <a:off x="1039586" y="298911"/>
            <a:ext cx="88568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prstClr val="white"/>
                </a:solidFill>
                <a:latin typeface="Calibri Light" panose="020F0302020204030204"/>
                <a:ea typeface="+mj-ea"/>
                <a:cs typeface="+mj-cs"/>
              </a:rPr>
              <a:t>On-Line Auction– </a:t>
            </a:r>
            <a:r>
              <a:rPr lang="en-US" sz="4400" dirty="0" err="1">
                <a:solidFill>
                  <a:srgbClr val="FFFF00"/>
                </a:solidFill>
                <a:latin typeface="Calibri Light" panose="020F0302020204030204"/>
                <a:ea typeface="+mj-ea"/>
                <a:cs typeface="+mj-cs"/>
              </a:rPr>
              <a:t>BiddingOwl</a:t>
            </a:r>
            <a:r>
              <a:rPr lang="en-US" sz="4400" dirty="0">
                <a:solidFill>
                  <a:srgbClr val="FFFF00"/>
                </a:solidFill>
                <a:latin typeface="Calibri Light" panose="020F0302020204030204"/>
                <a:ea typeface="+mj-ea"/>
                <a:cs typeface="+mj-cs"/>
              </a:rPr>
              <a:t> example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F1D2BFC-0E5E-4641-8934-01BD7D3D4F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0979" y="1347032"/>
            <a:ext cx="8420100" cy="467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737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56938A-C03B-D94D-9624-5666504099AC}"/>
              </a:ext>
            </a:extLst>
          </p:cNvPr>
          <p:cNvSpPr/>
          <p:nvPr/>
        </p:nvSpPr>
        <p:spPr>
          <a:xfrm>
            <a:off x="1039586" y="298911"/>
            <a:ext cx="885684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prstClr val="white"/>
                </a:solidFill>
                <a:latin typeface="Calibri Light" panose="020F0302020204030204"/>
                <a:ea typeface="+mj-ea"/>
                <a:cs typeface="+mj-cs"/>
              </a:rPr>
              <a:t>On-Line Auction– </a:t>
            </a:r>
            <a:r>
              <a:rPr lang="en-US" sz="4400" dirty="0" err="1">
                <a:solidFill>
                  <a:srgbClr val="FFFF00"/>
                </a:solidFill>
                <a:latin typeface="Calibri Light" panose="020F0302020204030204"/>
                <a:ea typeface="+mj-ea"/>
                <a:cs typeface="+mj-cs"/>
              </a:rPr>
              <a:t>BiddingOwl</a:t>
            </a:r>
            <a:r>
              <a:rPr lang="en-US" sz="4400" dirty="0">
                <a:solidFill>
                  <a:srgbClr val="FFFF00"/>
                </a:solidFill>
                <a:latin typeface="Calibri Light" panose="020F0302020204030204"/>
                <a:ea typeface="+mj-ea"/>
                <a:cs typeface="+mj-cs"/>
              </a:rPr>
              <a:t> example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460265-0177-3E42-9E72-F1D448F90D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4850" y="2425700"/>
            <a:ext cx="8242300" cy="200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573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E3B8E2E-120A-C943-97D7-049352632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706"/>
          </a:xfrm>
        </p:spPr>
        <p:txBody>
          <a:bodyPr/>
          <a:lstStyle/>
          <a:p>
            <a:r>
              <a:rPr lang="en-US" sz="4400" dirty="0"/>
              <a:t>On-Line Auction– Key Points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247BE9-6CE5-3E42-A6D7-FF911E35AF8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1</a:t>
            </a:r>
            <a:r>
              <a:rPr lang="en-US" sz="2800" baseline="30000" dirty="0"/>
              <a:t>st</a:t>
            </a:r>
            <a:r>
              <a:rPr lang="en-US" sz="2800" dirty="0"/>
              <a:t> Auction is tentatively planned for Sept 1</a:t>
            </a:r>
            <a:r>
              <a:rPr lang="en-US" sz="2800" u="sng" dirty="0"/>
              <a:t>5-30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Looking for unique donations </a:t>
            </a:r>
            <a:r>
              <a:rPr lang="en-US" sz="2800" dirty="0">
                <a:solidFill>
                  <a:srgbClr val="1BFA6B"/>
                </a:solidFill>
              </a:rPr>
              <a:t>from WSCFFI members initially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Example: Harry Lemire Greased Liner Fly </a:t>
            </a:r>
            <a:br>
              <a:rPr lang="en-US" sz="2800" dirty="0"/>
            </a:br>
            <a:r>
              <a:rPr lang="en-US" sz="2800" dirty="0">
                <a:solidFill>
                  <a:srgbClr val="FF0000"/>
                </a:solidFill>
              </a:rPr>
              <a:t>May target specific suppliers if we have issues getting items</a:t>
            </a:r>
            <a:endParaRPr lang="en-US" sz="2800" u="sng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Steering team (Carol, Steve, Sam) will judge if </a:t>
            </a:r>
            <a:r>
              <a:rPr lang="en-US" sz="2800" dirty="0">
                <a:solidFill>
                  <a:srgbClr val="FFFF00"/>
                </a:solidFill>
              </a:rPr>
              <a:t>certain donations are better suited for our Annual Banquet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549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351</Words>
  <Application>Microsoft Macintosh PowerPoint</Application>
  <PresentationFormat>Widescreen</PresentationFormat>
  <Paragraphs>55</Paragraphs>
  <Slides>10</Slides>
  <Notes>7</Notes>
  <HiddenSlides>3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On-Line Auction Proposal </vt:lpstr>
      <vt:lpstr>On-Line Auction-- What this is NOT</vt:lpstr>
      <vt:lpstr>On-Line Auction-- What this IS</vt:lpstr>
      <vt:lpstr>On-Line Auction-- Key Points </vt:lpstr>
      <vt:lpstr>On-Line Auction-- Key Points </vt:lpstr>
      <vt:lpstr>PowerPoint Presentation</vt:lpstr>
      <vt:lpstr>PowerPoint Presentation</vt:lpstr>
      <vt:lpstr>PowerPoint Presentation</vt:lpstr>
      <vt:lpstr>On-Line Auction– Key Points</vt:lpstr>
      <vt:lpstr>On-Line Auction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WSCFFI</dc:title>
  <dc:creator>sam@matalone.net</dc:creator>
  <cp:lastModifiedBy>sam@matalone.net</cp:lastModifiedBy>
  <cp:revision>41</cp:revision>
  <dcterms:created xsi:type="dcterms:W3CDTF">2019-08-14T19:37:01Z</dcterms:created>
  <dcterms:modified xsi:type="dcterms:W3CDTF">2019-09-05T23:29:56Z</dcterms:modified>
</cp:coreProperties>
</file>