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62" r:id="rId3"/>
    <p:sldId id="275" r:id="rId4"/>
    <p:sldId id="274" r:id="rId5"/>
    <p:sldId id="260" r:id="rId6"/>
    <p:sldId id="279" r:id="rId7"/>
    <p:sldId id="280" r:id="rId8"/>
    <p:sldId id="281" r:id="rId9"/>
    <p:sldId id="267" r:id="rId10"/>
    <p:sldId id="263" r:id="rId11"/>
    <p:sldId id="271" r:id="rId12"/>
    <p:sldId id="264" r:id="rId13"/>
    <p:sldId id="276" r:id="rId14"/>
    <p:sldId id="268" r:id="rId15"/>
    <p:sldId id="269" r:id="rId16"/>
    <p:sldId id="277" r:id="rId17"/>
    <p:sldId id="278" r:id="rId18"/>
    <p:sldId id="282" r:id="rId19"/>
    <p:sldId id="258" r:id="rId20"/>
    <p:sldId id="272" r:id="rId21"/>
  </p:sldIdLst>
  <p:sldSz cx="9144000" cy="6858000" type="screen4x3"/>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831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4008438" y="0"/>
            <a:ext cx="3067050" cy="468313"/>
          </a:xfrm>
          <a:prstGeom prst="rect">
            <a:avLst/>
          </a:prstGeom>
        </p:spPr>
        <p:txBody>
          <a:bodyPr vert="horz" lIns="91440" tIns="45720" rIns="91440" bIns="45720" rtlCol="0"/>
          <a:lstStyle>
            <a:lvl1pPr algn="r">
              <a:defRPr sz="1200"/>
            </a:lvl1pPr>
          </a:lstStyle>
          <a:p>
            <a:fld id="{FE1CF073-4568-45CA-9F57-C63D2AA6F4EE}" type="datetimeFigureOut">
              <a:rPr lang="en-US" smtClean="0"/>
              <a:t>8/1/2019</a:t>
            </a:fld>
            <a:endParaRPr lang="en-US" dirty="0"/>
          </a:p>
        </p:txBody>
      </p:sp>
      <p:sp>
        <p:nvSpPr>
          <p:cNvPr id="4" name="Slide Image Placeholder 3"/>
          <p:cNvSpPr>
            <a:spLocks noGrp="1" noRot="1" noChangeAspect="1"/>
          </p:cNvSpPr>
          <p:nvPr>
            <p:ph type="sldImg" idx="2"/>
          </p:nvPr>
        </p:nvSpPr>
        <p:spPr>
          <a:xfrm>
            <a:off x="1196975" y="701675"/>
            <a:ext cx="4683125" cy="35115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708025" y="4448175"/>
            <a:ext cx="5661025" cy="421322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831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4008438" y="8893175"/>
            <a:ext cx="3067050" cy="468313"/>
          </a:xfrm>
          <a:prstGeom prst="rect">
            <a:avLst/>
          </a:prstGeom>
        </p:spPr>
        <p:txBody>
          <a:bodyPr vert="horz" lIns="91440" tIns="45720" rIns="91440" bIns="45720" rtlCol="0" anchor="b"/>
          <a:lstStyle>
            <a:lvl1pPr algn="r">
              <a:defRPr sz="1200"/>
            </a:lvl1pPr>
          </a:lstStyle>
          <a:p>
            <a:fld id="{A0AE5103-3962-44B7-829F-92656AD0D62C}" type="slidenum">
              <a:rPr lang="en-US" smtClean="0"/>
              <a:t>‹#›</a:t>
            </a:fld>
            <a:endParaRPr lang="en-US" dirty="0"/>
          </a:p>
        </p:txBody>
      </p:sp>
    </p:spTree>
    <p:extLst>
      <p:ext uri="{BB962C8B-B14F-4D97-AF65-F5344CB8AC3E}">
        <p14:creationId xmlns:p14="http://schemas.microsoft.com/office/powerpoint/2010/main" val="1666440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0AE5103-3962-44B7-829F-92656AD0D62C}" type="slidenum">
              <a:rPr lang="en-US" smtClean="0"/>
              <a:t>10</a:t>
            </a:fld>
            <a:endParaRPr lang="en-US" dirty="0"/>
          </a:p>
        </p:txBody>
      </p:sp>
    </p:spTree>
    <p:extLst>
      <p:ext uri="{BB962C8B-B14F-4D97-AF65-F5344CB8AC3E}">
        <p14:creationId xmlns:p14="http://schemas.microsoft.com/office/powerpoint/2010/main" val="2459505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2758FF1-1F27-4C24-AF24-66AB441424E9}" type="datetime1">
              <a:rPr lang="en-US" smtClean="0"/>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26173039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2A77D1-7573-4364-8C87-CDAB0F53EDEC}" type="datetime1">
              <a:rPr lang="en-US" smtClean="0"/>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14908836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F9C101-2C36-4DE9-BAA5-C5BB94939636}" type="datetime1">
              <a:rPr lang="en-US" smtClean="0"/>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33983644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CA6C328-49DB-45E0-8A07-C1D72D8E75EB}" type="datetime1">
              <a:rPr lang="en-US" smtClean="0"/>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34363008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F9DD1AA-68F3-4A00-991C-B44A12C563E5}" type="datetime1">
              <a:rPr lang="en-US" smtClean="0"/>
              <a:t>8/1/2019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2816880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C447F49-6246-4B19-83D9-F1D5ACDFE59E}" type="datetime1">
              <a:rPr lang="en-US" smtClean="0"/>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160175956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3367853-425A-40C3-8069-BECD268960AF}" type="datetime1">
              <a:rPr lang="en-US" smtClean="0"/>
              <a:t>8/1/2019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2041725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2411ECB-E78E-4964-BD56-D8926004A43E}" type="datetime1">
              <a:rPr lang="en-US" smtClean="0"/>
              <a:t>8/1/2019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360754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FC5F675-1D3A-46AB-8035-800651A30BEF}" type="datetime1">
              <a:rPr lang="en-US" smtClean="0"/>
              <a:t>8/1/2019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38768055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5E1B373-484A-4705-B218-59717D8C4723}" type="datetime1">
              <a:rPr lang="en-US" smtClean="0"/>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38986308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6DDC0EB-71C4-4F5A-8298-4583143A6699}" type="datetime1">
              <a:rPr lang="en-US" smtClean="0"/>
              <a:t>8/1/2019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F0DFE81F-8CC6-4104-9E59-FA45CA427E0B}" type="slidenum">
              <a:rPr lang="en-US" smtClean="0"/>
              <a:t>‹#›</a:t>
            </a:fld>
            <a:endParaRPr lang="en-US" dirty="0"/>
          </a:p>
        </p:txBody>
      </p:sp>
    </p:spTree>
    <p:extLst>
      <p:ext uri="{BB962C8B-B14F-4D97-AF65-F5344CB8AC3E}">
        <p14:creationId xmlns:p14="http://schemas.microsoft.com/office/powerpoint/2010/main" val="3398723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DA0192-4520-4866-AB73-E3887BE49129}" type="datetime1">
              <a:rPr lang="en-US" smtClean="0"/>
              <a:t>8/1/2019</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DFE81F-8CC6-4104-9E59-FA45CA427E0B}" type="slidenum">
              <a:rPr lang="en-US" smtClean="0"/>
              <a:t>‹#›</a:t>
            </a:fld>
            <a:endParaRPr lang="en-US" dirty="0"/>
          </a:p>
        </p:txBody>
      </p:sp>
    </p:spTree>
    <p:extLst>
      <p:ext uri="{BB962C8B-B14F-4D97-AF65-F5344CB8AC3E}">
        <p14:creationId xmlns:p14="http://schemas.microsoft.com/office/powerpoint/2010/main" val="1208592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36525"/>
            <a:ext cx="7772400" cy="2590800"/>
          </a:xfrm>
        </p:spPr>
        <p:txBody>
          <a:bodyPr>
            <a:normAutofit fontScale="90000"/>
          </a:bodyPr>
          <a:lstStyle/>
          <a:p>
            <a:br>
              <a:rPr lang="en-US" dirty="0"/>
            </a:br>
            <a:r>
              <a:rPr lang="en-US" dirty="0"/>
              <a:t>Fly Fishers International</a:t>
            </a:r>
            <a:br>
              <a:rPr lang="en-US" dirty="0"/>
            </a:br>
            <a:r>
              <a:rPr lang="en-US" dirty="0"/>
              <a:t>Washington State Council </a:t>
            </a:r>
            <a:r>
              <a:rPr lang="en-US" dirty="0">
                <a:solidFill>
                  <a:srgbClr val="FF0000"/>
                </a:solidFill>
              </a:rPr>
              <a:t>Treasurer's Report</a:t>
            </a:r>
            <a:br>
              <a:rPr lang="en-US" dirty="0"/>
            </a:br>
            <a:r>
              <a:rPr lang="en-US" sz="2200" dirty="0"/>
              <a:t>For Fiscal Year Ending 6/30/2019</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3048000"/>
            <a:ext cx="3581400" cy="2438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lide Number Placeholder 2">
            <a:extLst>
              <a:ext uri="{FF2B5EF4-FFF2-40B4-BE49-F238E27FC236}">
                <a16:creationId xmlns:a16="http://schemas.microsoft.com/office/drawing/2014/main" id="{E92A922A-68CF-4DD2-8B66-B87AD183B23B}"/>
              </a:ext>
            </a:extLst>
          </p:cNvPr>
          <p:cNvSpPr>
            <a:spLocks noGrp="1"/>
          </p:cNvSpPr>
          <p:nvPr>
            <p:ph type="sldNum" sz="quarter" idx="12"/>
          </p:nvPr>
        </p:nvSpPr>
        <p:spPr/>
        <p:txBody>
          <a:bodyPr/>
          <a:lstStyle/>
          <a:p>
            <a:fld id="{F0DFE81F-8CC6-4104-9E59-FA45CA427E0B}" type="slidenum">
              <a:rPr lang="en-US" smtClean="0"/>
              <a:t>1</a:t>
            </a:fld>
            <a:endParaRPr lang="en-US" dirty="0"/>
          </a:p>
        </p:txBody>
      </p:sp>
    </p:spTree>
    <p:extLst>
      <p:ext uri="{BB962C8B-B14F-4D97-AF65-F5344CB8AC3E}">
        <p14:creationId xmlns:p14="http://schemas.microsoft.com/office/powerpoint/2010/main" val="39148453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3400"/>
            <a:ext cx="6781800" cy="1752600"/>
          </a:xfrm>
        </p:spPr>
        <p:txBody>
          <a:bodyPr/>
          <a:lstStyle/>
          <a:p>
            <a:r>
              <a:rPr lang="en-US" dirty="0">
                <a:solidFill>
                  <a:schemeClr val="tx1"/>
                </a:solidFill>
              </a:rPr>
              <a:t>Other Financial Highlights</a:t>
            </a:r>
          </a:p>
          <a:p>
            <a:endParaRPr lang="en-US" dirty="0">
              <a:solidFill>
                <a:schemeClr val="tx1"/>
              </a:solidFill>
            </a:endParaRPr>
          </a:p>
          <a:p>
            <a:endParaRPr lang="en-US" dirty="0">
              <a:solidFill>
                <a:schemeClr val="tx1"/>
              </a:solidFill>
            </a:endParaRPr>
          </a:p>
        </p:txBody>
      </p:sp>
      <p:sp>
        <p:nvSpPr>
          <p:cNvPr id="2" name="TextBox 1"/>
          <p:cNvSpPr txBox="1"/>
          <p:nvPr/>
        </p:nvSpPr>
        <p:spPr>
          <a:xfrm>
            <a:off x="1572768" y="1115568"/>
            <a:ext cx="6096000" cy="923330"/>
          </a:xfrm>
          <a:prstGeom prst="rect">
            <a:avLst/>
          </a:prstGeom>
          <a:noFill/>
        </p:spPr>
        <p:txBody>
          <a:bodyPr wrap="square" rtlCol="0">
            <a:spAutoFit/>
          </a:bodyPr>
          <a:lstStyle/>
          <a:p>
            <a:r>
              <a:rPr lang="en-US" dirty="0">
                <a:solidFill>
                  <a:srgbClr val="FF0000"/>
                </a:solidFill>
              </a:rPr>
              <a:t>During the fiscal year, income generated from Programs and Workshops was $2,590.00 from 55 individual participants.  Specifically, Borger’s classes generated $1,570 or 61% of total.</a:t>
            </a:r>
          </a:p>
        </p:txBody>
      </p:sp>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67640" y="2032801"/>
            <a:ext cx="8900160" cy="434154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a:extLst>
              <a:ext uri="{FF2B5EF4-FFF2-40B4-BE49-F238E27FC236}">
                <a16:creationId xmlns:a16="http://schemas.microsoft.com/office/drawing/2014/main" id="{B49E6EC9-CF51-42D9-B71E-EF6FEBC38456}"/>
              </a:ext>
            </a:extLst>
          </p:cNvPr>
          <p:cNvSpPr>
            <a:spLocks noGrp="1"/>
          </p:cNvSpPr>
          <p:nvPr>
            <p:ph type="sldNum" sz="quarter" idx="12"/>
          </p:nvPr>
        </p:nvSpPr>
        <p:spPr/>
        <p:txBody>
          <a:bodyPr/>
          <a:lstStyle/>
          <a:p>
            <a:fld id="{F0DFE81F-8CC6-4104-9E59-FA45CA427E0B}" type="slidenum">
              <a:rPr lang="en-US" smtClean="0"/>
              <a:t>10</a:t>
            </a:fld>
            <a:endParaRPr lang="en-US" dirty="0"/>
          </a:p>
        </p:txBody>
      </p:sp>
      <p:sp>
        <p:nvSpPr>
          <p:cNvPr id="5" name="TextBox 4">
            <a:extLst>
              <a:ext uri="{FF2B5EF4-FFF2-40B4-BE49-F238E27FC236}">
                <a16:creationId xmlns:a16="http://schemas.microsoft.com/office/drawing/2014/main" id="{2F102CE5-F7DA-4914-BA68-D0AFA1127E7F}"/>
              </a:ext>
            </a:extLst>
          </p:cNvPr>
          <p:cNvSpPr txBox="1"/>
          <p:nvPr/>
        </p:nvSpPr>
        <p:spPr>
          <a:xfrm>
            <a:off x="3352800" y="6553200"/>
            <a:ext cx="2819400" cy="246221"/>
          </a:xfrm>
          <a:prstGeom prst="rect">
            <a:avLst/>
          </a:prstGeom>
          <a:noFill/>
        </p:spPr>
        <p:txBody>
          <a:bodyPr wrap="square" rtlCol="0">
            <a:spAutoFit/>
          </a:bodyPr>
          <a:lstStyle/>
          <a:p>
            <a:r>
              <a:rPr lang="en-US" sz="1000" dirty="0"/>
              <a:t>Note:  Revenue off by $5.00 compared to P&amp;L</a:t>
            </a:r>
          </a:p>
        </p:txBody>
      </p:sp>
    </p:spTree>
    <p:extLst>
      <p:ext uri="{BB962C8B-B14F-4D97-AF65-F5344CB8AC3E}">
        <p14:creationId xmlns:p14="http://schemas.microsoft.com/office/powerpoint/2010/main" val="30434866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3400"/>
            <a:ext cx="6781800" cy="1752600"/>
          </a:xfrm>
        </p:spPr>
        <p:txBody>
          <a:bodyPr/>
          <a:lstStyle/>
          <a:p>
            <a:r>
              <a:rPr lang="en-US" dirty="0">
                <a:solidFill>
                  <a:schemeClr val="tx1"/>
                </a:solidFill>
              </a:rPr>
              <a:t>Other Financial Highlights (Continued)</a:t>
            </a:r>
          </a:p>
        </p:txBody>
      </p:sp>
      <p:sp>
        <p:nvSpPr>
          <p:cNvPr id="2" name="TextBox 1"/>
          <p:cNvSpPr txBox="1"/>
          <p:nvPr/>
        </p:nvSpPr>
        <p:spPr>
          <a:xfrm>
            <a:off x="1569720" y="1143000"/>
            <a:ext cx="6096000" cy="923330"/>
          </a:xfrm>
          <a:prstGeom prst="rect">
            <a:avLst/>
          </a:prstGeom>
          <a:noFill/>
        </p:spPr>
        <p:txBody>
          <a:bodyPr wrap="square" rtlCol="0">
            <a:spAutoFit/>
          </a:bodyPr>
          <a:lstStyle/>
          <a:p>
            <a:r>
              <a:rPr lang="en-US" dirty="0">
                <a:solidFill>
                  <a:srgbClr val="FF0000"/>
                </a:solidFill>
              </a:rPr>
              <a:t>Direct loss related to Gary Borger was $(326.00).  However, this does not consider the indirect benefits such as free workshops presented by Gary.</a:t>
            </a:r>
          </a:p>
        </p:txBody>
      </p:sp>
      <p:pic>
        <p:nvPicPr>
          <p:cNvPr id="3075"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2514600"/>
            <a:ext cx="4438650" cy="25146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Slide Number Placeholder 3">
            <a:extLst>
              <a:ext uri="{FF2B5EF4-FFF2-40B4-BE49-F238E27FC236}">
                <a16:creationId xmlns:a16="http://schemas.microsoft.com/office/drawing/2014/main" id="{1E342144-6C44-4FB0-ACD3-461A932BD395}"/>
              </a:ext>
            </a:extLst>
          </p:cNvPr>
          <p:cNvSpPr>
            <a:spLocks noGrp="1"/>
          </p:cNvSpPr>
          <p:nvPr>
            <p:ph type="sldNum" sz="quarter" idx="12"/>
          </p:nvPr>
        </p:nvSpPr>
        <p:spPr/>
        <p:txBody>
          <a:bodyPr/>
          <a:lstStyle/>
          <a:p>
            <a:fld id="{F0DFE81F-8CC6-4104-9E59-FA45CA427E0B}" type="slidenum">
              <a:rPr lang="en-US" smtClean="0"/>
              <a:t>11</a:t>
            </a:fld>
            <a:endParaRPr lang="en-US" dirty="0"/>
          </a:p>
        </p:txBody>
      </p:sp>
    </p:spTree>
    <p:extLst>
      <p:ext uri="{BB962C8B-B14F-4D97-AF65-F5344CB8AC3E}">
        <p14:creationId xmlns:p14="http://schemas.microsoft.com/office/powerpoint/2010/main" val="1305185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3400"/>
            <a:ext cx="6781800" cy="1752600"/>
          </a:xfrm>
        </p:spPr>
        <p:txBody>
          <a:bodyPr/>
          <a:lstStyle/>
          <a:p>
            <a:r>
              <a:rPr lang="en-US" dirty="0">
                <a:solidFill>
                  <a:schemeClr val="tx1"/>
                </a:solidFill>
              </a:rPr>
              <a:t>Other Financial Highlights (Continued)</a:t>
            </a:r>
          </a:p>
        </p:txBody>
      </p:sp>
      <p:sp>
        <p:nvSpPr>
          <p:cNvPr id="2" name="TextBox 1"/>
          <p:cNvSpPr txBox="1"/>
          <p:nvPr/>
        </p:nvSpPr>
        <p:spPr>
          <a:xfrm>
            <a:off x="1545336" y="1295400"/>
            <a:ext cx="6096000" cy="646331"/>
          </a:xfrm>
          <a:prstGeom prst="rect">
            <a:avLst/>
          </a:prstGeom>
          <a:noFill/>
        </p:spPr>
        <p:txBody>
          <a:bodyPr wrap="square" rtlCol="0">
            <a:spAutoFit/>
          </a:bodyPr>
          <a:lstStyle/>
          <a:p>
            <a:r>
              <a:rPr lang="en-US" dirty="0">
                <a:solidFill>
                  <a:srgbClr val="FF0000"/>
                </a:solidFill>
              </a:rPr>
              <a:t>During the fiscal year, WSC FFI raised or donated $6,892.52 for various non profit organizations.</a:t>
            </a:r>
          </a:p>
        </p:txBody>
      </p:sp>
      <p:sp>
        <p:nvSpPr>
          <p:cNvPr id="5" name="Slide Number Placeholder 4">
            <a:extLst>
              <a:ext uri="{FF2B5EF4-FFF2-40B4-BE49-F238E27FC236}">
                <a16:creationId xmlns:a16="http://schemas.microsoft.com/office/drawing/2014/main" id="{22167117-06AA-48B5-8B93-C75145F0B6E1}"/>
              </a:ext>
            </a:extLst>
          </p:cNvPr>
          <p:cNvSpPr>
            <a:spLocks noGrp="1"/>
          </p:cNvSpPr>
          <p:nvPr>
            <p:ph type="sldNum" sz="quarter" idx="12"/>
          </p:nvPr>
        </p:nvSpPr>
        <p:spPr/>
        <p:txBody>
          <a:bodyPr/>
          <a:lstStyle/>
          <a:p>
            <a:fld id="{F0DFE81F-8CC6-4104-9E59-FA45CA427E0B}" type="slidenum">
              <a:rPr lang="en-US" smtClean="0"/>
              <a:t>12</a:t>
            </a:fld>
            <a:endParaRPr lang="en-US" dirty="0"/>
          </a:p>
        </p:txBody>
      </p:sp>
      <p:pic>
        <p:nvPicPr>
          <p:cNvPr id="7" name="Picture 6">
            <a:extLst>
              <a:ext uri="{FF2B5EF4-FFF2-40B4-BE49-F238E27FC236}">
                <a16:creationId xmlns:a16="http://schemas.microsoft.com/office/drawing/2014/main" id="{3D5F1ECF-7D0B-4193-BE34-FC71D3BAF4F5}"/>
              </a:ext>
            </a:extLst>
          </p:cNvPr>
          <p:cNvPicPr>
            <a:picLocks noChangeAspect="1"/>
          </p:cNvPicPr>
          <p:nvPr/>
        </p:nvPicPr>
        <p:blipFill>
          <a:blip r:embed="rId2"/>
          <a:stretch>
            <a:fillRect/>
          </a:stretch>
        </p:blipFill>
        <p:spPr>
          <a:xfrm>
            <a:off x="1219200" y="2310414"/>
            <a:ext cx="6600825" cy="2714625"/>
          </a:xfrm>
          <a:prstGeom prst="rect">
            <a:avLst/>
          </a:prstGeom>
        </p:spPr>
      </p:pic>
    </p:spTree>
    <p:extLst>
      <p:ext uri="{BB962C8B-B14F-4D97-AF65-F5344CB8AC3E}">
        <p14:creationId xmlns:p14="http://schemas.microsoft.com/office/powerpoint/2010/main" val="32031614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3400"/>
            <a:ext cx="6781800" cy="1752600"/>
          </a:xfrm>
        </p:spPr>
        <p:txBody>
          <a:bodyPr/>
          <a:lstStyle/>
          <a:p>
            <a:r>
              <a:rPr lang="en-US" dirty="0">
                <a:solidFill>
                  <a:schemeClr val="tx1"/>
                </a:solidFill>
              </a:rPr>
              <a:t>Other Financial Highlights (Continued)</a:t>
            </a:r>
          </a:p>
        </p:txBody>
      </p:sp>
      <p:sp>
        <p:nvSpPr>
          <p:cNvPr id="2" name="TextBox 1"/>
          <p:cNvSpPr txBox="1"/>
          <p:nvPr/>
        </p:nvSpPr>
        <p:spPr>
          <a:xfrm>
            <a:off x="1578864" y="1447800"/>
            <a:ext cx="6096000" cy="1200329"/>
          </a:xfrm>
          <a:prstGeom prst="rect">
            <a:avLst/>
          </a:prstGeom>
          <a:noFill/>
        </p:spPr>
        <p:txBody>
          <a:bodyPr wrap="square" rtlCol="0">
            <a:spAutoFit/>
          </a:bodyPr>
          <a:lstStyle/>
          <a:p>
            <a:r>
              <a:rPr lang="en-US" dirty="0">
                <a:solidFill>
                  <a:srgbClr val="FF0000"/>
                </a:solidFill>
              </a:rPr>
              <a:t>We made a slight profit of $244.45 on Hospitality Activities.   Total Dinner Income of $4,765.00 equates to 106 paid individuals at Friday nights dinner (assuming $45.00 per dinner ticket and everyone who purchased a ticket attended). </a:t>
            </a:r>
          </a:p>
        </p:txBody>
      </p:sp>
      <p:pic>
        <p:nvPicPr>
          <p:cNvPr id="4" name="Picture 3">
            <a:extLst>
              <a:ext uri="{FF2B5EF4-FFF2-40B4-BE49-F238E27FC236}">
                <a16:creationId xmlns:a16="http://schemas.microsoft.com/office/drawing/2014/main" id="{E5D70D45-C007-4098-A926-1DA9A50F308A}"/>
              </a:ext>
            </a:extLst>
          </p:cNvPr>
          <p:cNvPicPr>
            <a:picLocks noChangeAspect="1"/>
          </p:cNvPicPr>
          <p:nvPr/>
        </p:nvPicPr>
        <p:blipFill>
          <a:blip r:embed="rId2"/>
          <a:stretch>
            <a:fillRect/>
          </a:stretch>
        </p:blipFill>
        <p:spPr>
          <a:xfrm>
            <a:off x="2133600" y="2971800"/>
            <a:ext cx="3810000" cy="1876425"/>
          </a:xfrm>
          <a:prstGeom prst="rect">
            <a:avLst/>
          </a:prstGeom>
        </p:spPr>
      </p:pic>
      <p:sp>
        <p:nvSpPr>
          <p:cNvPr id="5" name="Slide Number Placeholder 4">
            <a:extLst>
              <a:ext uri="{FF2B5EF4-FFF2-40B4-BE49-F238E27FC236}">
                <a16:creationId xmlns:a16="http://schemas.microsoft.com/office/drawing/2014/main" id="{166EB75F-330A-48F8-8438-F8459720389B}"/>
              </a:ext>
            </a:extLst>
          </p:cNvPr>
          <p:cNvSpPr>
            <a:spLocks noGrp="1"/>
          </p:cNvSpPr>
          <p:nvPr>
            <p:ph type="sldNum" sz="quarter" idx="12"/>
          </p:nvPr>
        </p:nvSpPr>
        <p:spPr/>
        <p:txBody>
          <a:bodyPr/>
          <a:lstStyle/>
          <a:p>
            <a:fld id="{F0DFE81F-8CC6-4104-9E59-FA45CA427E0B}" type="slidenum">
              <a:rPr lang="en-US" smtClean="0"/>
              <a:t>13</a:t>
            </a:fld>
            <a:endParaRPr lang="en-US" dirty="0"/>
          </a:p>
        </p:txBody>
      </p:sp>
    </p:spTree>
    <p:extLst>
      <p:ext uri="{BB962C8B-B14F-4D97-AF65-F5344CB8AC3E}">
        <p14:creationId xmlns:p14="http://schemas.microsoft.com/office/powerpoint/2010/main" val="216380268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3400"/>
            <a:ext cx="6781800" cy="1752600"/>
          </a:xfrm>
        </p:spPr>
        <p:txBody>
          <a:bodyPr/>
          <a:lstStyle/>
          <a:p>
            <a:r>
              <a:rPr lang="en-US" dirty="0">
                <a:solidFill>
                  <a:schemeClr val="tx1"/>
                </a:solidFill>
              </a:rPr>
              <a:t>Other Financial Highlights (Continued)</a:t>
            </a:r>
          </a:p>
        </p:txBody>
      </p:sp>
      <p:sp>
        <p:nvSpPr>
          <p:cNvPr id="2" name="TextBox 1"/>
          <p:cNvSpPr txBox="1"/>
          <p:nvPr/>
        </p:nvSpPr>
        <p:spPr>
          <a:xfrm>
            <a:off x="1578864" y="1447800"/>
            <a:ext cx="6096000" cy="646331"/>
          </a:xfrm>
          <a:prstGeom prst="rect">
            <a:avLst/>
          </a:prstGeom>
          <a:noFill/>
        </p:spPr>
        <p:txBody>
          <a:bodyPr wrap="square" rtlCol="0">
            <a:spAutoFit/>
          </a:bodyPr>
          <a:lstStyle/>
          <a:p>
            <a:r>
              <a:rPr lang="en-US" dirty="0">
                <a:solidFill>
                  <a:srgbClr val="FF0000"/>
                </a:solidFill>
              </a:rPr>
              <a:t>We lost $335.00 on sale of fair pins (non including Regonline and credit card fees).  This is an area we need to evaluate.  </a:t>
            </a:r>
          </a:p>
        </p:txBody>
      </p:sp>
      <p:sp>
        <p:nvSpPr>
          <p:cNvPr id="4" name="Slide Number Placeholder 3">
            <a:extLst>
              <a:ext uri="{FF2B5EF4-FFF2-40B4-BE49-F238E27FC236}">
                <a16:creationId xmlns:a16="http://schemas.microsoft.com/office/drawing/2014/main" id="{3C961A50-EBFC-45D8-BD84-436D79F90D5F}"/>
              </a:ext>
            </a:extLst>
          </p:cNvPr>
          <p:cNvSpPr>
            <a:spLocks noGrp="1"/>
          </p:cNvSpPr>
          <p:nvPr>
            <p:ph type="sldNum" sz="quarter" idx="12"/>
          </p:nvPr>
        </p:nvSpPr>
        <p:spPr/>
        <p:txBody>
          <a:bodyPr/>
          <a:lstStyle/>
          <a:p>
            <a:fld id="{F0DFE81F-8CC6-4104-9E59-FA45CA427E0B}" type="slidenum">
              <a:rPr lang="en-US" smtClean="0"/>
              <a:t>14</a:t>
            </a:fld>
            <a:endParaRPr lang="en-US" dirty="0"/>
          </a:p>
        </p:txBody>
      </p:sp>
      <p:pic>
        <p:nvPicPr>
          <p:cNvPr id="6" name="Picture 5">
            <a:extLst>
              <a:ext uri="{FF2B5EF4-FFF2-40B4-BE49-F238E27FC236}">
                <a16:creationId xmlns:a16="http://schemas.microsoft.com/office/drawing/2014/main" id="{6B4EF8AA-000D-4AB8-BFFC-F73A5438755B}"/>
              </a:ext>
            </a:extLst>
          </p:cNvPr>
          <p:cNvPicPr>
            <a:picLocks noChangeAspect="1"/>
          </p:cNvPicPr>
          <p:nvPr/>
        </p:nvPicPr>
        <p:blipFill>
          <a:blip r:embed="rId2"/>
          <a:stretch>
            <a:fillRect/>
          </a:stretch>
        </p:blipFill>
        <p:spPr>
          <a:xfrm>
            <a:off x="2287507" y="3124200"/>
            <a:ext cx="4422614" cy="1607187"/>
          </a:xfrm>
          <a:prstGeom prst="rect">
            <a:avLst/>
          </a:prstGeom>
        </p:spPr>
      </p:pic>
    </p:spTree>
    <p:extLst>
      <p:ext uri="{BB962C8B-B14F-4D97-AF65-F5344CB8AC3E}">
        <p14:creationId xmlns:p14="http://schemas.microsoft.com/office/powerpoint/2010/main" val="4662311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3400"/>
            <a:ext cx="6781800" cy="1752600"/>
          </a:xfrm>
        </p:spPr>
        <p:txBody>
          <a:bodyPr/>
          <a:lstStyle/>
          <a:p>
            <a:r>
              <a:rPr lang="en-US" dirty="0">
                <a:solidFill>
                  <a:schemeClr val="tx1"/>
                </a:solidFill>
              </a:rPr>
              <a:t>Other Financial Highlights (Continued)</a:t>
            </a:r>
          </a:p>
        </p:txBody>
      </p:sp>
      <p:sp>
        <p:nvSpPr>
          <p:cNvPr id="2" name="TextBox 1"/>
          <p:cNvSpPr txBox="1"/>
          <p:nvPr/>
        </p:nvSpPr>
        <p:spPr>
          <a:xfrm>
            <a:off x="1524000" y="1169546"/>
            <a:ext cx="6096000" cy="1200329"/>
          </a:xfrm>
          <a:prstGeom prst="rect">
            <a:avLst/>
          </a:prstGeom>
          <a:noFill/>
        </p:spPr>
        <p:txBody>
          <a:bodyPr wrap="square" rtlCol="0">
            <a:spAutoFit/>
          </a:bodyPr>
          <a:lstStyle/>
          <a:p>
            <a:r>
              <a:rPr lang="en-US" dirty="0">
                <a:solidFill>
                  <a:srgbClr val="FF0000"/>
                </a:solidFill>
              </a:rPr>
              <a:t>During the year, WSC “passed thru” the following amounts.  These transaction do not impact Profit &amp; Loss; we simply collect cash and subsequently disburse to the appropriate party.</a:t>
            </a:r>
          </a:p>
        </p:txBody>
      </p:sp>
      <p:sp>
        <p:nvSpPr>
          <p:cNvPr id="7" name="TextBox 6"/>
          <p:cNvSpPr txBox="1"/>
          <p:nvPr/>
        </p:nvSpPr>
        <p:spPr>
          <a:xfrm>
            <a:off x="762000" y="5105400"/>
            <a:ext cx="7315200" cy="646331"/>
          </a:xfrm>
          <a:prstGeom prst="rect">
            <a:avLst/>
          </a:prstGeom>
          <a:noFill/>
        </p:spPr>
        <p:txBody>
          <a:bodyPr wrap="square" rtlCol="0">
            <a:spAutoFit/>
          </a:bodyPr>
          <a:lstStyle/>
          <a:p>
            <a:r>
              <a:rPr lang="en-US" dirty="0"/>
              <a:t>Note:  The above amounts do not include any transaction fees which are absorbed by WSC as an expense.</a:t>
            </a:r>
          </a:p>
        </p:txBody>
      </p:sp>
      <p:sp>
        <p:nvSpPr>
          <p:cNvPr id="4" name="Slide Number Placeholder 3">
            <a:extLst>
              <a:ext uri="{FF2B5EF4-FFF2-40B4-BE49-F238E27FC236}">
                <a16:creationId xmlns:a16="http://schemas.microsoft.com/office/drawing/2014/main" id="{1997DB5C-F6AA-45A0-B519-C9A9BF104ECF}"/>
              </a:ext>
            </a:extLst>
          </p:cNvPr>
          <p:cNvSpPr>
            <a:spLocks noGrp="1"/>
          </p:cNvSpPr>
          <p:nvPr>
            <p:ph type="sldNum" sz="quarter" idx="12"/>
          </p:nvPr>
        </p:nvSpPr>
        <p:spPr/>
        <p:txBody>
          <a:bodyPr/>
          <a:lstStyle/>
          <a:p>
            <a:fld id="{F0DFE81F-8CC6-4104-9E59-FA45CA427E0B}" type="slidenum">
              <a:rPr lang="en-US" smtClean="0"/>
              <a:t>15</a:t>
            </a:fld>
            <a:endParaRPr lang="en-US" dirty="0"/>
          </a:p>
        </p:txBody>
      </p:sp>
      <p:pic>
        <p:nvPicPr>
          <p:cNvPr id="8" name="Picture 7">
            <a:extLst>
              <a:ext uri="{FF2B5EF4-FFF2-40B4-BE49-F238E27FC236}">
                <a16:creationId xmlns:a16="http://schemas.microsoft.com/office/drawing/2014/main" id="{E5E37046-7ECF-477A-83F6-509910E577FB}"/>
              </a:ext>
            </a:extLst>
          </p:cNvPr>
          <p:cNvPicPr>
            <a:picLocks noChangeAspect="1"/>
          </p:cNvPicPr>
          <p:nvPr/>
        </p:nvPicPr>
        <p:blipFill>
          <a:blip r:embed="rId2"/>
          <a:stretch>
            <a:fillRect/>
          </a:stretch>
        </p:blipFill>
        <p:spPr>
          <a:xfrm>
            <a:off x="1295400" y="2568144"/>
            <a:ext cx="6381750" cy="2009775"/>
          </a:xfrm>
          <a:prstGeom prst="rect">
            <a:avLst/>
          </a:prstGeom>
        </p:spPr>
      </p:pic>
    </p:spTree>
    <p:extLst>
      <p:ext uri="{BB962C8B-B14F-4D97-AF65-F5344CB8AC3E}">
        <p14:creationId xmlns:p14="http://schemas.microsoft.com/office/powerpoint/2010/main" val="335909071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81100" y="136525"/>
            <a:ext cx="6781800" cy="1752600"/>
          </a:xfrm>
        </p:spPr>
        <p:txBody>
          <a:bodyPr/>
          <a:lstStyle/>
          <a:p>
            <a:r>
              <a:rPr lang="en-US" dirty="0">
                <a:solidFill>
                  <a:schemeClr val="tx1"/>
                </a:solidFill>
              </a:rPr>
              <a:t>Other Financial Highlights (Continued)</a:t>
            </a:r>
          </a:p>
        </p:txBody>
      </p:sp>
      <p:sp>
        <p:nvSpPr>
          <p:cNvPr id="2" name="TextBox 1"/>
          <p:cNvSpPr txBox="1"/>
          <p:nvPr/>
        </p:nvSpPr>
        <p:spPr>
          <a:xfrm>
            <a:off x="1524000" y="684074"/>
            <a:ext cx="6096000" cy="2031325"/>
          </a:xfrm>
          <a:prstGeom prst="rect">
            <a:avLst/>
          </a:prstGeom>
          <a:noFill/>
        </p:spPr>
        <p:txBody>
          <a:bodyPr wrap="square" rtlCol="0">
            <a:spAutoFit/>
          </a:bodyPr>
          <a:lstStyle/>
          <a:p>
            <a:r>
              <a:rPr lang="en-US" dirty="0">
                <a:solidFill>
                  <a:srgbClr val="FF0000"/>
                </a:solidFill>
              </a:rPr>
              <a:t>Below is a summary of Regonline Activity.  Gross receipts from Regonline of $9,310.00 was above prior year receipts of $8,160.00.   Regonline fees (Registration and Credit Card) was 8.4% of gross sales from Regonline.    Not reflected below is $375.46 in fees for use of  Square POS software (about 2.75% per transaction).  In total, we incurred total fee expense of $1,157.86</a:t>
            </a:r>
          </a:p>
        </p:txBody>
      </p:sp>
      <p:sp>
        <p:nvSpPr>
          <p:cNvPr id="4" name="Slide Number Placeholder 3">
            <a:extLst>
              <a:ext uri="{FF2B5EF4-FFF2-40B4-BE49-F238E27FC236}">
                <a16:creationId xmlns:a16="http://schemas.microsoft.com/office/drawing/2014/main" id="{E527D9F5-7589-4645-BFCC-429F4BE4F1A5}"/>
              </a:ext>
            </a:extLst>
          </p:cNvPr>
          <p:cNvSpPr>
            <a:spLocks noGrp="1"/>
          </p:cNvSpPr>
          <p:nvPr>
            <p:ph type="sldNum" sz="quarter" idx="12"/>
          </p:nvPr>
        </p:nvSpPr>
        <p:spPr/>
        <p:txBody>
          <a:bodyPr/>
          <a:lstStyle/>
          <a:p>
            <a:fld id="{F0DFE81F-8CC6-4104-9E59-FA45CA427E0B}" type="slidenum">
              <a:rPr lang="en-US" smtClean="0"/>
              <a:t>16</a:t>
            </a:fld>
            <a:endParaRPr lang="en-US" dirty="0"/>
          </a:p>
        </p:txBody>
      </p:sp>
      <p:pic>
        <p:nvPicPr>
          <p:cNvPr id="5" name="Picture 4">
            <a:extLst>
              <a:ext uri="{FF2B5EF4-FFF2-40B4-BE49-F238E27FC236}">
                <a16:creationId xmlns:a16="http://schemas.microsoft.com/office/drawing/2014/main" id="{5EDE93AD-5AB4-4D40-802C-A8A2162ECF98}"/>
              </a:ext>
            </a:extLst>
          </p:cNvPr>
          <p:cNvPicPr>
            <a:picLocks noChangeAspect="1"/>
          </p:cNvPicPr>
          <p:nvPr/>
        </p:nvPicPr>
        <p:blipFill>
          <a:blip r:embed="rId2"/>
          <a:stretch>
            <a:fillRect/>
          </a:stretch>
        </p:blipFill>
        <p:spPr>
          <a:xfrm>
            <a:off x="1676400" y="2677929"/>
            <a:ext cx="5410200" cy="4210895"/>
          </a:xfrm>
          <a:prstGeom prst="rect">
            <a:avLst/>
          </a:prstGeom>
        </p:spPr>
      </p:pic>
    </p:spTree>
    <p:extLst>
      <p:ext uri="{BB962C8B-B14F-4D97-AF65-F5344CB8AC3E}">
        <p14:creationId xmlns:p14="http://schemas.microsoft.com/office/powerpoint/2010/main" val="230347317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3400"/>
            <a:ext cx="6781800" cy="1752600"/>
          </a:xfrm>
        </p:spPr>
        <p:txBody>
          <a:bodyPr/>
          <a:lstStyle/>
          <a:p>
            <a:r>
              <a:rPr lang="en-US" dirty="0">
                <a:solidFill>
                  <a:schemeClr val="tx1"/>
                </a:solidFill>
              </a:rPr>
              <a:t>Other Financial Highlights (Continued)</a:t>
            </a:r>
          </a:p>
        </p:txBody>
      </p:sp>
      <p:sp>
        <p:nvSpPr>
          <p:cNvPr id="2" name="TextBox 1"/>
          <p:cNvSpPr txBox="1"/>
          <p:nvPr/>
        </p:nvSpPr>
        <p:spPr>
          <a:xfrm>
            <a:off x="1143000" y="1524000"/>
            <a:ext cx="6096000" cy="1477328"/>
          </a:xfrm>
          <a:prstGeom prst="rect">
            <a:avLst/>
          </a:prstGeom>
          <a:noFill/>
        </p:spPr>
        <p:txBody>
          <a:bodyPr wrap="square" rtlCol="0">
            <a:spAutoFit/>
          </a:bodyPr>
          <a:lstStyle/>
          <a:p>
            <a:r>
              <a:rPr lang="en-US" dirty="0">
                <a:solidFill>
                  <a:srgbClr val="FF0000"/>
                </a:solidFill>
              </a:rPr>
              <a:t>Reflected in miscellaneous income of $909.62 is a $876.71 gain resulting from collecting more in camping fees than the amount invoiced by the Kittitas Valley Event Center.  The Board decided to not pursue this difference due to the difficulty of reconciling.</a:t>
            </a:r>
          </a:p>
        </p:txBody>
      </p:sp>
      <p:sp>
        <p:nvSpPr>
          <p:cNvPr id="4" name="Slide Number Placeholder 3">
            <a:extLst>
              <a:ext uri="{FF2B5EF4-FFF2-40B4-BE49-F238E27FC236}">
                <a16:creationId xmlns:a16="http://schemas.microsoft.com/office/drawing/2014/main" id="{15574335-BEED-4159-8C32-43A7423B5917}"/>
              </a:ext>
            </a:extLst>
          </p:cNvPr>
          <p:cNvSpPr>
            <a:spLocks noGrp="1"/>
          </p:cNvSpPr>
          <p:nvPr>
            <p:ph type="sldNum" sz="quarter" idx="12"/>
          </p:nvPr>
        </p:nvSpPr>
        <p:spPr/>
        <p:txBody>
          <a:bodyPr/>
          <a:lstStyle/>
          <a:p>
            <a:fld id="{F0DFE81F-8CC6-4104-9E59-FA45CA427E0B}" type="slidenum">
              <a:rPr lang="en-US" smtClean="0"/>
              <a:t>17</a:t>
            </a:fld>
            <a:endParaRPr lang="en-US" dirty="0"/>
          </a:p>
        </p:txBody>
      </p:sp>
      <p:pic>
        <p:nvPicPr>
          <p:cNvPr id="6" name="Picture 5">
            <a:extLst>
              <a:ext uri="{FF2B5EF4-FFF2-40B4-BE49-F238E27FC236}">
                <a16:creationId xmlns:a16="http://schemas.microsoft.com/office/drawing/2014/main" id="{D5CD804A-A931-4569-B6EC-F39DFB327CCD}"/>
              </a:ext>
            </a:extLst>
          </p:cNvPr>
          <p:cNvPicPr>
            <a:picLocks noChangeAspect="1"/>
          </p:cNvPicPr>
          <p:nvPr/>
        </p:nvPicPr>
        <p:blipFill>
          <a:blip r:embed="rId2"/>
          <a:stretch>
            <a:fillRect/>
          </a:stretch>
        </p:blipFill>
        <p:spPr>
          <a:xfrm>
            <a:off x="2362200" y="3692863"/>
            <a:ext cx="4019550" cy="2019300"/>
          </a:xfrm>
          <a:prstGeom prst="rect">
            <a:avLst/>
          </a:prstGeom>
        </p:spPr>
      </p:pic>
    </p:spTree>
    <p:extLst>
      <p:ext uri="{BB962C8B-B14F-4D97-AF65-F5344CB8AC3E}">
        <p14:creationId xmlns:p14="http://schemas.microsoft.com/office/powerpoint/2010/main" val="38365938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21419" y="229123"/>
            <a:ext cx="6781800" cy="1752600"/>
          </a:xfrm>
        </p:spPr>
        <p:txBody>
          <a:bodyPr/>
          <a:lstStyle/>
          <a:p>
            <a:r>
              <a:rPr lang="en-US" dirty="0">
                <a:solidFill>
                  <a:schemeClr val="tx1"/>
                </a:solidFill>
              </a:rPr>
              <a:t>Other Financial Highlights (Continued)</a:t>
            </a:r>
          </a:p>
        </p:txBody>
      </p:sp>
      <p:sp>
        <p:nvSpPr>
          <p:cNvPr id="2" name="TextBox 1"/>
          <p:cNvSpPr txBox="1"/>
          <p:nvPr/>
        </p:nvSpPr>
        <p:spPr>
          <a:xfrm>
            <a:off x="1295400" y="735982"/>
            <a:ext cx="6096000" cy="923330"/>
          </a:xfrm>
          <a:prstGeom prst="rect">
            <a:avLst/>
          </a:prstGeom>
          <a:noFill/>
        </p:spPr>
        <p:txBody>
          <a:bodyPr wrap="square" rtlCol="0">
            <a:spAutoFit/>
          </a:bodyPr>
          <a:lstStyle/>
          <a:p>
            <a:r>
              <a:rPr lang="en-US" dirty="0">
                <a:solidFill>
                  <a:srgbClr val="FF0000"/>
                </a:solidFill>
              </a:rPr>
              <a:t>Of total 2019 Non-Fair Expenses of $3,634.93, only $1,160.65 (32%) represent actual fixed expenses. Remaining expenses of $2,474.28 are discretionary.</a:t>
            </a:r>
          </a:p>
        </p:txBody>
      </p:sp>
      <p:sp>
        <p:nvSpPr>
          <p:cNvPr id="4" name="Slide Number Placeholder 3">
            <a:extLst>
              <a:ext uri="{FF2B5EF4-FFF2-40B4-BE49-F238E27FC236}">
                <a16:creationId xmlns:a16="http://schemas.microsoft.com/office/drawing/2014/main" id="{15574335-BEED-4159-8C32-43A7423B5917}"/>
              </a:ext>
            </a:extLst>
          </p:cNvPr>
          <p:cNvSpPr>
            <a:spLocks noGrp="1"/>
          </p:cNvSpPr>
          <p:nvPr>
            <p:ph type="sldNum" sz="quarter" idx="12"/>
          </p:nvPr>
        </p:nvSpPr>
        <p:spPr/>
        <p:txBody>
          <a:bodyPr/>
          <a:lstStyle/>
          <a:p>
            <a:fld id="{F0DFE81F-8CC6-4104-9E59-FA45CA427E0B}" type="slidenum">
              <a:rPr lang="en-US" smtClean="0"/>
              <a:t>18</a:t>
            </a:fld>
            <a:endParaRPr lang="en-US" dirty="0"/>
          </a:p>
        </p:txBody>
      </p:sp>
      <p:pic>
        <p:nvPicPr>
          <p:cNvPr id="5" name="Picture 4">
            <a:extLst>
              <a:ext uri="{FF2B5EF4-FFF2-40B4-BE49-F238E27FC236}">
                <a16:creationId xmlns:a16="http://schemas.microsoft.com/office/drawing/2014/main" id="{443C03A7-EE54-420A-A8E1-FEC281AC9ED9}"/>
              </a:ext>
            </a:extLst>
          </p:cNvPr>
          <p:cNvPicPr>
            <a:picLocks noChangeAspect="1"/>
          </p:cNvPicPr>
          <p:nvPr/>
        </p:nvPicPr>
        <p:blipFill>
          <a:blip r:embed="rId2"/>
          <a:stretch>
            <a:fillRect/>
          </a:stretch>
        </p:blipFill>
        <p:spPr>
          <a:xfrm>
            <a:off x="1001235" y="1643556"/>
            <a:ext cx="6542566" cy="5214443"/>
          </a:xfrm>
          <a:prstGeom prst="rect">
            <a:avLst/>
          </a:prstGeom>
        </p:spPr>
      </p:pic>
    </p:spTree>
    <p:extLst>
      <p:ext uri="{BB962C8B-B14F-4D97-AF65-F5344CB8AC3E}">
        <p14:creationId xmlns:p14="http://schemas.microsoft.com/office/powerpoint/2010/main" val="247654971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820445" y="438304"/>
            <a:ext cx="7391400" cy="6172200"/>
          </a:xfrm>
        </p:spPr>
        <p:txBody>
          <a:bodyPr>
            <a:noAutofit/>
          </a:bodyPr>
          <a:lstStyle/>
          <a:p>
            <a:pPr marL="457200" indent="-457200" algn="l" fontAlgn="b">
              <a:buFont typeface="Arial" panose="020B0604020202020204" pitchFamily="34" charset="0"/>
              <a:buChar char="•"/>
            </a:pPr>
            <a:r>
              <a:rPr lang="en-US" sz="1200" dirty="0">
                <a:solidFill>
                  <a:schemeClr val="tx1"/>
                </a:solidFill>
              </a:rPr>
              <a:t>Accounting records converted from Quicken to QuickBooks.  </a:t>
            </a:r>
          </a:p>
          <a:p>
            <a:pPr marL="914400" lvl="1" indent="-457200" algn="l" fontAlgn="b">
              <a:buFont typeface="Arial" panose="020B0604020202020204" pitchFamily="34" charset="0"/>
              <a:buChar char="•"/>
            </a:pPr>
            <a:r>
              <a:rPr lang="en-US" sz="1200" dirty="0">
                <a:solidFill>
                  <a:schemeClr val="tx1"/>
                </a:solidFill>
              </a:rPr>
              <a:t>QuickBooks has more robust reporting and analysis functionality.</a:t>
            </a:r>
          </a:p>
          <a:p>
            <a:pPr marL="914400" lvl="1" indent="-457200" algn="l" fontAlgn="b">
              <a:buFont typeface="Arial" panose="020B0604020202020204" pitchFamily="34" charset="0"/>
              <a:buChar char="•"/>
            </a:pPr>
            <a:endParaRPr lang="en-US" sz="1200" dirty="0">
              <a:solidFill>
                <a:schemeClr val="tx1"/>
              </a:solidFill>
            </a:endParaRPr>
          </a:p>
          <a:p>
            <a:pPr marL="457200" indent="-457200" algn="l" fontAlgn="b">
              <a:buFont typeface="Arial" panose="020B0604020202020204" pitchFamily="34" charset="0"/>
              <a:buChar char="•"/>
            </a:pPr>
            <a:r>
              <a:rPr lang="en-US" sz="1200" dirty="0">
                <a:solidFill>
                  <a:schemeClr val="tx1"/>
                </a:solidFill>
              </a:rPr>
              <a:t>Balance Sheet was cleaned up to reflect correct cash balances</a:t>
            </a:r>
          </a:p>
          <a:p>
            <a:pPr marL="457200" indent="-457200" algn="l" fontAlgn="b">
              <a:buFont typeface="Arial" panose="020B0604020202020204" pitchFamily="34" charset="0"/>
              <a:buChar char="•"/>
            </a:pPr>
            <a:endParaRPr lang="en-US" sz="1200" dirty="0">
              <a:solidFill>
                <a:schemeClr val="tx1"/>
              </a:solidFill>
            </a:endParaRPr>
          </a:p>
          <a:p>
            <a:pPr marL="457200" indent="-457200" algn="l" fontAlgn="b">
              <a:buFont typeface="Arial" panose="020B0604020202020204" pitchFamily="34" charset="0"/>
              <a:buChar char="•"/>
            </a:pPr>
            <a:r>
              <a:rPr lang="en-US" sz="1200" dirty="0">
                <a:solidFill>
                  <a:schemeClr val="tx1"/>
                </a:solidFill>
              </a:rPr>
              <a:t>Converted manual banking reconciliations  into QuickBooks.</a:t>
            </a:r>
          </a:p>
          <a:p>
            <a:pPr marL="914400" lvl="1" indent="-457200" algn="l" fontAlgn="b">
              <a:buFont typeface="Arial" panose="020B0604020202020204" pitchFamily="34" charset="0"/>
              <a:buChar char="•"/>
            </a:pPr>
            <a:endParaRPr lang="en-US" sz="1200" dirty="0">
              <a:solidFill>
                <a:schemeClr val="tx1"/>
              </a:solidFill>
            </a:endParaRPr>
          </a:p>
          <a:p>
            <a:pPr marL="457200" indent="-457200" algn="l" fontAlgn="b">
              <a:buFont typeface="Arial" panose="020B0604020202020204" pitchFamily="34" charset="0"/>
              <a:buChar char="•"/>
            </a:pPr>
            <a:r>
              <a:rPr lang="en-US" sz="1200" dirty="0">
                <a:solidFill>
                  <a:schemeClr val="tx1"/>
                </a:solidFill>
              </a:rPr>
              <a:t>Established unique pass-thru accounts to more accurately track and reconcile pass through transactions.</a:t>
            </a:r>
          </a:p>
          <a:p>
            <a:pPr marL="457200" indent="-457200" algn="l" fontAlgn="b">
              <a:buFont typeface="Arial" panose="020B0604020202020204" pitchFamily="34" charset="0"/>
              <a:buChar char="•"/>
            </a:pPr>
            <a:endParaRPr lang="en-US" sz="1200" dirty="0">
              <a:solidFill>
                <a:schemeClr val="tx1"/>
              </a:solidFill>
            </a:endParaRPr>
          </a:p>
          <a:p>
            <a:pPr marL="457200" indent="-457200" algn="l" fontAlgn="b">
              <a:buFont typeface="Arial" panose="020B0604020202020204" pitchFamily="34" charset="0"/>
              <a:buChar char="•"/>
            </a:pPr>
            <a:r>
              <a:rPr lang="en-US" sz="1200" dirty="0">
                <a:solidFill>
                  <a:schemeClr val="tx1"/>
                </a:solidFill>
              </a:rPr>
              <a:t>All deposit transaction have backup documentation.</a:t>
            </a:r>
          </a:p>
          <a:p>
            <a:pPr marL="457200" indent="-457200" algn="l" fontAlgn="b">
              <a:buFont typeface="Arial" panose="020B0604020202020204" pitchFamily="34" charset="0"/>
              <a:buChar char="•"/>
            </a:pPr>
            <a:endParaRPr lang="en-US" sz="1200" dirty="0">
              <a:solidFill>
                <a:schemeClr val="tx1"/>
              </a:solidFill>
            </a:endParaRPr>
          </a:p>
          <a:p>
            <a:pPr marL="457200" indent="-457200" algn="l" fontAlgn="b">
              <a:buFont typeface="Arial" panose="020B0604020202020204" pitchFamily="34" charset="0"/>
              <a:buChar char="•"/>
            </a:pPr>
            <a:r>
              <a:rPr lang="en-US" sz="1200" dirty="0">
                <a:solidFill>
                  <a:schemeClr val="tx1"/>
                </a:solidFill>
              </a:rPr>
              <a:t>Documented 13-page operating manual for Treasurer position.</a:t>
            </a:r>
          </a:p>
          <a:p>
            <a:pPr marL="457200" indent="-457200" algn="l" fontAlgn="b">
              <a:buFont typeface="Arial" panose="020B0604020202020204" pitchFamily="34" charset="0"/>
              <a:buChar char="•"/>
            </a:pPr>
            <a:endParaRPr lang="en-US" sz="1200" dirty="0">
              <a:solidFill>
                <a:schemeClr val="tx1"/>
              </a:solidFill>
            </a:endParaRPr>
          </a:p>
          <a:p>
            <a:pPr marL="457200" indent="-457200" algn="l" fontAlgn="b">
              <a:buFont typeface="Arial" panose="020B0604020202020204" pitchFamily="34" charset="0"/>
              <a:buChar char="•"/>
            </a:pPr>
            <a:r>
              <a:rPr lang="en-US" sz="1200" dirty="0">
                <a:solidFill>
                  <a:schemeClr val="tx1"/>
                </a:solidFill>
              </a:rPr>
              <a:t>Improved transaction descriptions to facilitate  analysis and historical comparisons</a:t>
            </a:r>
          </a:p>
          <a:p>
            <a:pPr marL="457200" indent="-457200" algn="l" fontAlgn="b">
              <a:buFont typeface="Arial" panose="020B0604020202020204" pitchFamily="34" charset="0"/>
              <a:buChar char="•"/>
            </a:pPr>
            <a:endParaRPr lang="en-US" sz="1200" dirty="0">
              <a:solidFill>
                <a:schemeClr val="tx1"/>
              </a:solidFill>
            </a:endParaRPr>
          </a:p>
          <a:p>
            <a:pPr marL="457200" indent="-457200" algn="l" fontAlgn="b">
              <a:buFont typeface="Arial" panose="020B0604020202020204" pitchFamily="34" charset="0"/>
              <a:buChar char="•"/>
            </a:pPr>
            <a:r>
              <a:rPr lang="en-US" sz="1200" dirty="0">
                <a:solidFill>
                  <a:schemeClr val="tx1"/>
                </a:solidFill>
              </a:rPr>
              <a:t>Bank statements are now paperless.</a:t>
            </a:r>
          </a:p>
          <a:p>
            <a:pPr marL="914400" lvl="1" indent="-457200" algn="l" fontAlgn="b">
              <a:buFont typeface="Arial" panose="020B0604020202020204" pitchFamily="34" charset="0"/>
              <a:buChar char="•"/>
            </a:pPr>
            <a:r>
              <a:rPr lang="en-US" sz="1200" dirty="0">
                <a:solidFill>
                  <a:schemeClr val="tx1"/>
                </a:solidFill>
              </a:rPr>
              <a:t>Eliminated paper copies and reduced storage.</a:t>
            </a:r>
          </a:p>
          <a:p>
            <a:pPr marL="914400" lvl="1" indent="-457200" algn="l" fontAlgn="b">
              <a:buFont typeface="Arial" panose="020B0604020202020204" pitchFamily="34" charset="0"/>
              <a:buChar char="•"/>
            </a:pPr>
            <a:r>
              <a:rPr lang="en-US" sz="1200" dirty="0">
                <a:solidFill>
                  <a:schemeClr val="tx1"/>
                </a:solidFill>
              </a:rPr>
              <a:t>Check deposits are now uploaded via banking app.  This eliminates trips to the bank.  </a:t>
            </a:r>
          </a:p>
          <a:p>
            <a:pPr marL="457200" indent="-457200" algn="l" fontAlgn="b">
              <a:buFont typeface="Arial" panose="020B0604020202020204" pitchFamily="34" charset="0"/>
              <a:buChar char="•"/>
            </a:pPr>
            <a:endParaRPr lang="en-US" sz="1200" dirty="0">
              <a:solidFill>
                <a:schemeClr val="tx1"/>
              </a:solidFill>
            </a:endParaRPr>
          </a:p>
          <a:p>
            <a:pPr marL="457200" indent="-457200" algn="l" fontAlgn="b">
              <a:buFont typeface="Arial" panose="020B0604020202020204" pitchFamily="34" charset="0"/>
              <a:buChar char="•"/>
            </a:pPr>
            <a:r>
              <a:rPr lang="en-US" sz="1200" dirty="0">
                <a:solidFill>
                  <a:schemeClr val="tx1"/>
                </a:solidFill>
              </a:rPr>
              <a:t>Reported all  Regonline and credit card transactions at gross amounts.  </a:t>
            </a:r>
          </a:p>
          <a:p>
            <a:pPr marL="914400" lvl="1" indent="-457200" algn="l" fontAlgn="b">
              <a:buFont typeface="Arial" panose="020B0604020202020204" pitchFamily="34" charset="0"/>
              <a:buChar char="•"/>
            </a:pPr>
            <a:r>
              <a:rPr lang="en-US" sz="1200" dirty="0">
                <a:solidFill>
                  <a:schemeClr val="tx1"/>
                </a:solidFill>
              </a:rPr>
              <a:t>Regonline and Square fees are now classified into separate accounts.</a:t>
            </a:r>
          </a:p>
          <a:p>
            <a:pPr marL="457200" indent="-457200" algn="l" fontAlgn="b">
              <a:buFont typeface="Arial" panose="020B0604020202020204" pitchFamily="34" charset="0"/>
              <a:buChar char="•"/>
            </a:pPr>
            <a:endParaRPr lang="en-US" sz="1200" dirty="0">
              <a:solidFill>
                <a:schemeClr val="tx1"/>
              </a:solidFill>
            </a:endParaRPr>
          </a:p>
          <a:p>
            <a:pPr marL="457200" indent="-457200" algn="l" fontAlgn="b">
              <a:buFont typeface="Arial" panose="020B0604020202020204" pitchFamily="34" charset="0"/>
              <a:buChar char="•"/>
            </a:pPr>
            <a:r>
              <a:rPr lang="en-US" sz="1200" dirty="0">
                <a:solidFill>
                  <a:schemeClr val="tx1"/>
                </a:solidFill>
              </a:rPr>
              <a:t>Changed fiscal reporting year from calendar year to fiscal year ending June 30</a:t>
            </a:r>
            <a:r>
              <a:rPr lang="en-US" sz="1200" baseline="30000" dirty="0">
                <a:solidFill>
                  <a:schemeClr val="tx1"/>
                </a:solidFill>
              </a:rPr>
              <a:t>th</a:t>
            </a:r>
            <a:r>
              <a:rPr lang="en-US" sz="1200" dirty="0">
                <a:solidFill>
                  <a:schemeClr val="tx1"/>
                </a:solidFill>
              </a:rPr>
              <a:t> 20XX.</a:t>
            </a:r>
          </a:p>
          <a:p>
            <a:pPr marL="914400" lvl="1" indent="-457200" algn="l" fontAlgn="b">
              <a:buFont typeface="Arial" panose="020B0604020202020204" pitchFamily="34" charset="0"/>
              <a:buChar char="•"/>
            </a:pPr>
            <a:r>
              <a:rPr lang="en-US" sz="1200" dirty="0">
                <a:solidFill>
                  <a:schemeClr val="tx1"/>
                </a:solidFill>
              </a:rPr>
              <a:t>This is the natural reporting cycle for our organization since annual fair expenses and income can occur in two calendar years.</a:t>
            </a:r>
          </a:p>
          <a:p>
            <a:pPr marL="914400" lvl="1" indent="-457200" algn="l" fontAlgn="b">
              <a:buFont typeface="Arial" panose="020B0604020202020204" pitchFamily="34" charset="0"/>
              <a:buChar char="•"/>
            </a:pPr>
            <a:r>
              <a:rPr lang="en-US" sz="1200" dirty="0">
                <a:solidFill>
                  <a:schemeClr val="tx1"/>
                </a:solidFill>
              </a:rPr>
              <a:t>Will maintain calendar year standard for annual reporting's to FFI headquarters.</a:t>
            </a:r>
          </a:p>
          <a:p>
            <a:pPr marL="914400" lvl="1" indent="-457200" algn="l" fontAlgn="b">
              <a:buFont typeface="Arial" panose="020B0604020202020204" pitchFamily="34" charset="0"/>
              <a:buChar char="•"/>
            </a:pPr>
            <a:endParaRPr lang="en-US" sz="1200" dirty="0">
              <a:solidFill>
                <a:schemeClr val="tx1"/>
              </a:solidFill>
            </a:endParaRPr>
          </a:p>
          <a:p>
            <a:pPr marL="457200" indent="-457200" algn="l" fontAlgn="b">
              <a:buFont typeface="Arial" panose="020B0604020202020204" pitchFamily="34" charset="0"/>
              <a:buChar char="•"/>
            </a:pPr>
            <a:r>
              <a:rPr lang="en-US" sz="1200" dirty="0">
                <a:solidFill>
                  <a:schemeClr val="tx1"/>
                </a:solidFill>
              </a:rPr>
              <a:t>Redesigned Profit and Loss statement to separately report a Fair Margin and Non-Fair expenses, net. 	</a:t>
            </a:r>
          </a:p>
        </p:txBody>
      </p:sp>
      <p:sp>
        <p:nvSpPr>
          <p:cNvPr id="4" name="Title 1"/>
          <p:cNvSpPr>
            <a:spLocks noGrp="1"/>
          </p:cNvSpPr>
          <p:nvPr>
            <p:ph type="ctrTitle"/>
          </p:nvPr>
        </p:nvSpPr>
        <p:spPr>
          <a:xfrm>
            <a:off x="838200" y="-228600"/>
            <a:ext cx="7010400" cy="990600"/>
          </a:xfrm>
        </p:spPr>
        <p:txBody>
          <a:bodyPr>
            <a:normAutofit/>
          </a:bodyPr>
          <a:lstStyle/>
          <a:p>
            <a:r>
              <a:rPr lang="en-US" sz="3200" dirty="0"/>
              <a:t>Improvements Made</a:t>
            </a:r>
          </a:p>
        </p:txBody>
      </p:sp>
      <p:sp>
        <p:nvSpPr>
          <p:cNvPr id="2" name="Slide Number Placeholder 1">
            <a:extLst>
              <a:ext uri="{FF2B5EF4-FFF2-40B4-BE49-F238E27FC236}">
                <a16:creationId xmlns:a16="http://schemas.microsoft.com/office/drawing/2014/main" id="{173C420B-B38F-4729-B674-BE3FC4509147}"/>
              </a:ext>
            </a:extLst>
          </p:cNvPr>
          <p:cNvSpPr>
            <a:spLocks noGrp="1"/>
          </p:cNvSpPr>
          <p:nvPr>
            <p:ph type="sldNum" sz="quarter" idx="12"/>
          </p:nvPr>
        </p:nvSpPr>
        <p:spPr/>
        <p:txBody>
          <a:bodyPr/>
          <a:lstStyle/>
          <a:p>
            <a:fld id="{F0DFE81F-8CC6-4104-9E59-FA45CA427E0B}" type="slidenum">
              <a:rPr lang="en-US" smtClean="0"/>
              <a:t>19</a:t>
            </a:fld>
            <a:endParaRPr lang="en-US" dirty="0"/>
          </a:p>
        </p:txBody>
      </p:sp>
    </p:spTree>
    <p:extLst>
      <p:ext uri="{BB962C8B-B14F-4D97-AF65-F5344CB8AC3E}">
        <p14:creationId xmlns:p14="http://schemas.microsoft.com/office/powerpoint/2010/main" val="21157053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04800"/>
            <a:ext cx="6400800" cy="1143000"/>
          </a:xfrm>
        </p:spPr>
        <p:txBody>
          <a:bodyPr>
            <a:normAutofit fontScale="92500"/>
          </a:bodyPr>
          <a:lstStyle/>
          <a:p>
            <a:r>
              <a:rPr lang="en-US" dirty="0">
                <a:solidFill>
                  <a:schemeClr val="tx1"/>
                </a:solidFill>
              </a:rPr>
              <a:t>WSC FFI</a:t>
            </a:r>
          </a:p>
          <a:p>
            <a:r>
              <a:rPr lang="en-US" dirty="0">
                <a:solidFill>
                  <a:schemeClr val="tx1"/>
                </a:solidFill>
              </a:rPr>
              <a:t>Financial Highlights and Key Take Aways</a:t>
            </a:r>
          </a:p>
        </p:txBody>
      </p:sp>
      <p:sp>
        <p:nvSpPr>
          <p:cNvPr id="2" name="TextBox 1"/>
          <p:cNvSpPr txBox="1"/>
          <p:nvPr/>
        </p:nvSpPr>
        <p:spPr>
          <a:xfrm>
            <a:off x="990600" y="1938656"/>
            <a:ext cx="7620000" cy="5355312"/>
          </a:xfrm>
          <a:prstGeom prst="rect">
            <a:avLst/>
          </a:prstGeom>
          <a:noFill/>
        </p:spPr>
        <p:txBody>
          <a:bodyPr wrap="square" rtlCol="0">
            <a:spAutoFit/>
          </a:bodyPr>
          <a:lstStyle/>
          <a:p>
            <a:pPr marL="285750" indent="-285750">
              <a:buFont typeface="Arial" panose="020B0604020202020204" pitchFamily="34" charset="0"/>
              <a:buChar char="•"/>
            </a:pPr>
            <a:r>
              <a:rPr lang="en-US" dirty="0"/>
              <a:t>For the fiscal year ending 6/30/2019, Fair Margin generated by hosting the Fair was $4,220.04.  Note: All income generated from the sale of raffle tickets were included in Fair Margin)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For the same period, loss from Non-Fair activities was $(3,634.93).  Of this amount, only $1,160.65 (32%) are fixed while remaining Non-Fair expenses of $2,474.28 (68%) are discretionary.</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Fair Margin + Non-Fair Expenses = $585.11 Net Profit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As of June 30, 2019 the cash balance was $45,186.73.  This compares to a prior year balance of $44,601.62, an increase of $585.11.</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During the year, WSC FFI raised or donated $6,892.52 for various non profit organizations.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endParaRPr lang="en-US" dirty="0"/>
          </a:p>
        </p:txBody>
      </p:sp>
      <p:sp>
        <p:nvSpPr>
          <p:cNvPr id="4" name="Slide Number Placeholder 3">
            <a:extLst>
              <a:ext uri="{FF2B5EF4-FFF2-40B4-BE49-F238E27FC236}">
                <a16:creationId xmlns:a16="http://schemas.microsoft.com/office/drawing/2014/main" id="{9976CD5C-7959-44FA-86D7-D769AA276C4C}"/>
              </a:ext>
            </a:extLst>
          </p:cNvPr>
          <p:cNvSpPr>
            <a:spLocks noGrp="1"/>
          </p:cNvSpPr>
          <p:nvPr>
            <p:ph type="sldNum" sz="quarter" idx="12"/>
          </p:nvPr>
        </p:nvSpPr>
        <p:spPr/>
        <p:txBody>
          <a:bodyPr/>
          <a:lstStyle/>
          <a:p>
            <a:fld id="{F0DFE81F-8CC6-4104-9E59-FA45CA427E0B}" type="slidenum">
              <a:rPr lang="en-US" smtClean="0"/>
              <a:t>2</a:t>
            </a:fld>
            <a:endParaRPr lang="en-US" dirty="0"/>
          </a:p>
        </p:txBody>
      </p:sp>
    </p:spTree>
    <p:extLst>
      <p:ext uri="{BB962C8B-B14F-4D97-AF65-F5344CB8AC3E}">
        <p14:creationId xmlns:p14="http://schemas.microsoft.com/office/powerpoint/2010/main" val="17891652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19100" y="228600"/>
            <a:ext cx="7772400" cy="2590800"/>
          </a:xfrm>
        </p:spPr>
        <p:txBody>
          <a:bodyPr>
            <a:normAutofit/>
          </a:bodyPr>
          <a:lstStyle/>
          <a:p>
            <a:r>
              <a:rPr lang="en-US" dirty="0"/>
              <a:t>Questions?</a:t>
            </a: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14600" y="3048000"/>
            <a:ext cx="3581400" cy="24384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3" name="Slide Number Placeholder 2">
            <a:extLst>
              <a:ext uri="{FF2B5EF4-FFF2-40B4-BE49-F238E27FC236}">
                <a16:creationId xmlns:a16="http://schemas.microsoft.com/office/drawing/2014/main" id="{912FDFDC-2961-49B0-A8FB-00DD73D03E95}"/>
              </a:ext>
            </a:extLst>
          </p:cNvPr>
          <p:cNvSpPr>
            <a:spLocks noGrp="1"/>
          </p:cNvSpPr>
          <p:nvPr>
            <p:ph type="sldNum" sz="quarter" idx="12"/>
          </p:nvPr>
        </p:nvSpPr>
        <p:spPr/>
        <p:txBody>
          <a:bodyPr/>
          <a:lstStyle/>
          <a:p>
            <a:fld id="{F0DFE81F-8CC6-4104-9E59-FA45CA427E0B}" type="slidenum">
              <a:rPr lang="en-US" smtClean="0"/>
              <a:t>20</a:t>
            </a:fld>
            <a:endParaRPr lang="en-US" dirty="0"/>
          </a:p>
        </p:txBody>
      </p:sp>
    </p:spTree>
    <p:extLst>
      <p:ext uri="{BB962C8B-B14F-4D97-AF65-F5344CB8AC3E}">
        <p14:creationId xmlns:p14="http://schemas.microsoft.com/office/powerpoint/2010/main" val="869017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3400"/>
            <a:ext cx="6400800" cy="1295400"/>
          </a:xfrm>
        </p:spPr>
        <p:txBody>
          <a:bodyPr/>
          <a:lstStyle/>
          <a:p>
            <a:r>
              <a:rPr lang="en-US" dirty="0">
                <a:solidFill>
                  <a:schemeClr val="tx1"/>
                </a:solidFill>
              </a:rPr>
              <a:t>Cash Position</a:t>
            </a:r>
          </a:p>
          <a:p>
            <a:r>
              <a:rPr lang="en-US" dirty="0">
                <a:solidFill>
                  <a:schemeClr val="tx1"/>
                </a:solidFill>
              </a:rPr>
              <a:t>As of June 30, 2019</a:t>
            </a:r>
          </a:p>
        </p:txBody>
      </p:sp>
      <p:sp>
        <p:nvSpPr>
          <p:cNvPr id="2" name="Slide Number Placeholder 1">
            <a:extLst>
              <a:ext uri="{FF2B5EF4-FFF2-40B4-BE49-F238E27FC236}">
                <a16:creationId xmlns:a16="http://schemas.microsoft.com/office/drawing/2014/main" id="{E2B764DD-208B-4AEF-BCD8-6EB6F0015105}"/>
              </a:ext>
            </a:extLst>
          </p:cNvPr>
          <p:cNvSpPr>
            <a:spLocks noGrp="1"/>
          </p:cNvSpPr>
          <p:nvPr>
            <p:ph type="sldNum" sz="quarter" idx="12"/>
          </p:nvPr>
        </p:nvSpPr>
        <p:spPr/>
        <p:txBody>
          <a:bodyPr/>
          <a:lstStyle/>
          <a:p>
            <a:fld id="{F0DFE81F-8CC6-4104-9E59-FA45CA427E0B}" type="slidenum">
              <a:rPr lang="en-US" smtClean="0"/>
              <a:t>3</a:t>
            </a:fld>
            <a:endParaRPr lang="en-US" dirty="0"/>
          </a:p>
        </p:txBody>
      </p:sp>
      <p:pic>
        <p:nvPicPr>
          <p:cNvPr id="5" name="Picture 4">
            <a:extLst>
              <a:ext uri="{FF2B5EF4-FFF2-40B4-BE49-F238E27FC236}">
                <a16:creationId xmlns:a16="http://schemas.microsoft.com/office/drawing/2014/main" id="{67395E77-3C48-4273-9028-93067551B878}"/>
              </a:ext>
            </a:extLst>
          </p:cNvPr>
          <p:cNvPicPr>
            <a:picLocks noChangeAspect="1"/>
          </p:cNvPicPr>
          <p:nvPr/>
        </p:nvPicPr>
        <p:blipFill>
          <a:blip r:embed="rId2"/>
          <a:stretch>
            <a:fillRect/>
          </a:stretch>
        </p:blipFill>
        <p:spPr>
          <a:xfrm>
            <a:off x="2209800" y="3048000"/>
            <a:ext cx="4269492" cy="1371600"/>
          </a:xfrm>
          <a:prstGeom prst="rect">
            <a:avLst/>
          </a:prstGeom>
        </p:spPr>
      </p:pic>
    </p:spTree>
    <p:extLst>
      <p:ext uri="{BB962C8B-B14F-4D97-AF65-F5344CB8AC3E}">
        <p14:creationId xmlns:p14="http://schemas.microsoft.com/office/powerpoint/2010/main" val="30667201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19200" y="533400"/>
            <a:ext cx="6400800" cy="1752600"/>
          </a:xfrm>
        </p:spPr>
        <p:txBody>
          <a:bodyPr/>
          <a:lstStyle/>
          <a:p>
            <a:r>
              <a:rPr lang="en-US" dirty="0">
                <a:solidFill>
                  <a:schemeClr val="tx1"/>
                </a:solidFill>
              </a:rPr>
              <a:t>Cash Roll Forward</a:t>
            </a:r>
          </a:p>
          <a:p>
            <a:r>
              <a:rPr lang="en-US" dirty="0">
                <a:solidFill>
                  <a:schemeClr val="tx1"/>
                </a:solidFill>
              </a:rPr>
              <a:t>For Fiscal Year Ending June 30, 2019</a:t>
            </a:r>
          </a:p>
        </p:txBody>
      </p:sp>
      <p:sp>
        <p:nvSpPr>
          <p:cNvPr id="5" name="Slide Number Placeholder 4">
            <a:extLst>
              <a:ext uri="{FF2B5EF4-FFF2-40B4-BE49-F238E27FC236}">
                <a16:creationId xmlns:a16="http://schemas.microsoft.com/office/drawing/2014/main" id="{D1E9DEA2-8EFE-48CA-A595-3BA33C3DE1CB}"/>
              </a:ext>
            </a:extLst>
          </p:cNvPr>
          <p:cNvSpPr>
            <a:spLocks noGrp="1"/>
          </p:cNvSpPr>
          <p:nvPr>
            <p:ph type="sldNum" sz="quarter" idx="12"/>
          </p:nvPr>
        </p:nvSpPr>
        <p:spPr/>
        <p:txBody>
          <a:bodyPr/>
          <a:lstStyle/>
          <a:p>
            <a:fld id="{F0DFE81F-8CC6-4104-9E59-FA45CA427E0B}" type="slidenum">
              <a:rPr lang="en-US" smtClean="0"/>
              <a:t>4</a:t>
            </a:fld>
            <a:endParaRPr lang="en-US" dirty="0"/>
          </a:p>
        </p:txBody>
      </p:sp>
      <p:pic>
        <p:nvPicPr>
          <p:cNvPr id="6" name="Picture 5">
            <a:extLst>
              <a:ext uri="{FF2B5EF4-FFF2-40B4-BE49-F238E27FC236}">
                <a16:creationId xmlns:a16="http://schemas.microsoft.com/office/drawing/2014/main" id="{33A6D806-20F2-4F8B-B7B7-BF944E72DC1B}"/>
              </a:ext>
            </a:extLst>
          </p:cNvPr>
          <p:cNvPicPr>
            <a:picLocks noChangeAspect="1"/>
          </p:cNvPicPr>
          <p:nvPr/>
        </p:nvPicPr>
        <p:blipFill>
          <a:blip r:embed="rId2"/>
          <a:stretch>
            <a:fillRect/>
          </a:stretch>
        </p:blipFill>
        <p:spPr>
          <a:xfrm>
            <a:off x="1905000" y="2501899"/>
            <a:ext cx="4562294" cy="2146301"/>
          </a:xfrm>
          <a:prstGeom prst="rect">
            <a:avLst/>
          </a:prstGeom>
        </p:spPr>
      </p:pic>
    </p:spTree>
    <p:extLst>
      <p:ext uri="{BB962C8B-B14F-4D97-AF65-F5344CB8AC3E}">
        <p14:creationId xmlns:p14="http://schemas.microsoft.com/office/powerpoint/2010/main" val="7465973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6877" y="-76200"/>
            <a:ext cx="6400800" cy="1066800"/>
          </a:xfrm>
        </p:spPr>
        <p:txBody>
          <a:bodyPr>
            <a:normAutofit lnSpcReduction="10000"/>
          </a:bodyPr>
          <a:lstStyle/>
          <a:p>
            <a:r>
              <a:rPr lang="en-US" dirty="0">
                <a:solidFill>
                  <a:schemeClr val="tx1"/>
                </a:solidFill>
              </a:rPr>
              <a:t>Profit (Loss) Statement</a:t>
            </a:r>
          </a:p>
          <a:p>
            <a:r>
              <a:rPr lang="en-US" dirty="0">
                <a:solidFill>
                  <a:schemeClr val="tx1"/>
                </a:solidFill>
              </a:rPr>
              <a:t>For Fiscal Year Ending June 30, 2019</a:t>
            </a:r>
          </a:p>
        </p:txBody>
      </p:sp>
      <p:pic>
        <p:nvPicPr>
          <p:cNvPr id="12" name="Picture 11">
            <a:extLst>
              <a:ext uri="{FF2B5EF4-FFF2-40B4-BE49-F238E27FC236}">
                <a16:creationId xmlns:a16="http://schemas.microsoft.com/office/drawing/2014/main" id="{85F93D16-9C1D-4EF2-AB16-36697C557EFD}"/>
              </a:ext>
            </a:extLst>
          </p:cNvPr>
          <p:cNvPicPr>
            <a:picLocks noChangeAspect="1"/>
          </p:cNvPicPr>
          <p:nvPr/>
        </p:nvPicPr>
        <p:blipFill>
          <a:blip r:embed="rId2"/>
          <a:stretch>
            <a:fillRect/>
          </a:stretch>
        </p:blipFill>
        <p:spPr>
          <a:xfrm>
            <a:off x="2133600" y="990600"/>
            <a:ext cx="4095750" cy="5886450"/>
          </a:xfrm>
          <a:prstGeom prst="rect">
            <a:avLst/>
          </a:prstGeom>
        </p:spPr>
      </p:pic>
      <p:sp>
        <p:nvSpPr>
          <p:cNvPr id="2" name="Slide Number Placeholder 1">
            <a:extLst>
              <a:ext uri="{FF2B5EF4-FFF2-40B4-BE49-F238E27FC236}">
                <a16:creationId xmlns:a16="http://schemas.microsoft.com/office/drawing/2014/main" id="{159E8A4F-58BE-4A32-92BA-0BB9DD85E1F8}"/>
              </a:ext>
            </a:extLst>
          </p:cNvPr>
          <p:cNvSpPr>
            <a:spLocks noGrp="1"/>
          </p:cNvSpPr>
          <p:nvPr>
            <p:ph type="sldNum" sz="quarter" idx="12"/>
          </p:nvPr>
        </p:nvSpPr>
        <p:spPr/>
        <p:txBody>
          <a:bodyPr/>
          <a:lstStyle/>
          <a:p>
            <a:fld id="{F0DFE81F-8CC6-4104-9E59-FA45CA427E0B}" type="slidenum">
              <a:rPr lang="en-US" smtClean="0"/>
              <a:t>5</a:t>
            </a:fld>
            <a:endParaRPr lang="en-US" dirty="0"/>
          </a:p>
        </p:txBody>
      </p:sp>
      <p:grpSp>
        <p:nvGrpSpPr>
          <p:cNvPr id="14" name="Group 13">
            <a:extLst>
              <a:ext uri="{FF2B5EF4-FFF2-40B4-BE49-F238E27FC236}">
                <a16:creationId xmlns:a16="http://schemas.microsoft.com/office/drawing/2014/main" id="{02011BD3-3219-4583-80C8-BCC83A14ECD5}"/>
              </a:ext>
            </a:extLst>
          </p:cNvPr>
          <p:cNvGrpSpPr/>
          <p:nvPr/>
        </p:nvGrpSpPr>
        <p:grpSpPr>
          <a:xfrm>
            <a:off x="6206971" y="1333500"/>
            <a:ext cx="651029" cy="190474"/>
            <a:chOff x="6206971" y="1333500"/>
            <a:chExt cx="651029" cy="190474"/>
          </a:xfrm>
        </p:grpSpPr>
        <p:sp>
          <p:nvSpPr>
            <p:cNvPr id="5" name="Oval 4">
              <a:extLst>
                <a:ext uri="{FF2B5EF4-FFF2-40B4-BE49-F238E27FC236}">
                  <a16:creationId xmlns:a16="http://schemas.microsoft.com/office/drawing/2014/main" id="{042BE73F-899D-46AF-ABFF-748D1D85DD66}"/>
                </a:ext>
              </a:extLst>
            </p:cNvPr>
            <p:cNvSpPr/>
            <p:nvPr/>
          </p:nvSpPr>
          <p:spPr>
            <a:xfrm>
              <a:off x="6639663" y="1333500"/>
              <a:ext cx="218337" cy="19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A</a:t>
              </a:r>
            </a:p>
          </p:txBody>
        </p:sp>
        <p:cxnSp>
          <p:nvCxnSpPr>
            <p:cNvPr id="9" name="Straight Connector 8">
              <a:extLst>
                <a:ext uri="{FF2B5EF4-FFF2-40B4-BE49-F238E27FC236}">
                  <a16:creationId xmlns:a16="http://schemas.microsoft.com/office/drawing/2014/main" id="{03B504C0-598D-4480-9931-DEEDF655C51F}"/>
                </a:ext>
              </a:extLst>
            </p:cNvPr>
            <p:cNvCxnSpPr>
              <a:cxnSpLocks/>
            </p:cNvCxnSpPr>
            <p:nvPr/>
          </p:nvCxnSpPr>
          <p:spPr>
            <a:xfrm>
              <a:off x="6206971" y="1447800"/>
              <a:ext cx="432692"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6" name="Group 15">
            <a:extLst>
              <a:ext uri="{FF2B5EF4-FFF2-40B4-BE49-F238E27FC236}">
                <a16:creationId xmlns:a16="http://schemas.microsoft.com/office/drawing/2014/main" id="{8EE4E859-5B50-4076-A4EA-D43CA2D2E262}"/>
              </a:ext>
            </a:extLst>
          </p:cNvPr>
          <p:cNvGrpSpPr/>
          <p:nvPr/>
        </p:nvGrpSpPr>
        <p:grpSpPr>
          <a:xfrm>
            <a:off x="6206971" y="1676400"/>
            <a:ext cx="651029" cy="190474"/>
            <a:chOff x="6206971" y="1333500"/>
            <a:chExt cx="651029" cy="190474"/>
          </a:xfrm>
        </p:grpSpPr>
        <p:sp>
          <p:nvSpPr>
            <p:cNvPr id="17" name="Oval 16">
              <a:extLst>
                <a:ext uri="{FF2B5EF4-FFF2-40B4-BE49-F238E27FC236}">
                  <a16:creationId xmlns:a16="http://schemas.microsoft.com/office/drawing/2014/main" id="{A49A7154-AE0C-4599-84F1-DFBA0B9FE2F7}"/>
                </a:ext>
              </a:extLst>
            </p:cNvPr>
            <p:cNvSpPr/>
            <p:nvPr/>
          </p:nvSpPr>
          <p:spPr>
            <a:xfrm>
              <a:off x="6639663" y="1333500"/>
              <a:ext cx="218337" cy="19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B</a:t>
              </a:r>
            </a:p>
          </p:txBody>
        </p:sp>
        <p:cxnSp>
          <p:nvCxnSpPr>
            <p:cNvPr id="18" name="Straight Connector 17">
              <a:extLst>
                <a:ext uri="{FF2B5EF4-FFF2-40B4-BE49-F238E27FC236}">
                  <a16:creationId xmlns:a16="http://schemas.microsoft.com/office/drawing/2014/main" id="{6E820E15-5629-42FB-9357-2C06CDF7F09F}"/>
                </a:ext>
              </a:extLst>
            </p:cNvPr>
            <p:cNvCxnSpPr>
              <a:cxnSpLocks/>
            </p:cNvCxnSpPr>
            <p:nvPr/>
          </p:nvCxnSpPr>
          <p:spPr>
            <a:xfrm>
              <a:off x="6206971" y="1447800"/>
              <a:ext cx="432692"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grpSp>
      <p:grpSp>
        <p:nvGrpSpPr>
          <p:cNvPr id="19" name="Group 18">
            <a:extLst>
              <a:ext uri="{FF2B5EF4-FFF2-40B4-BE49-F238E27FC236}">
                <a16:creationId xmlns:a16="http://schemas.microsoft.com/office/drawing/2014/main" id="{DAAA97D0-014A-4875-A698-3A932497380A}"/>
              </a:ext>
            </a:extLst>
          </p:cNvPr>
          <p:cNvGrpSpPr/>
          <p:nvPr/>
        </p:nvGrpSpPr>
        <p:grpSpPr>
          <a:xfrm>
            <a:off x="6229350" y="2395490"/>
            <a:ext cx="651029" cy="190474"/>
            <a:chOff x="6206971" y="1333500"/>
            <a:chExt cx="651029" cy="190474"/>
          </a:xfrm>
        </p:grpSpPr>
        <p:sp>
          <p:nvSpPr>
            <p:cNvPr id="20" name="Oval 19">
              <a:extLst>
                <a:ext uri="{FF2B5EF4-FFF2-40B4-BE49-F238E27FC236}">
                  <a16:creationId xmlns:a16="http://schemas.microsoft.com/office/drawing/2014/main" id="{86BB3FE5-67C5-4917-8B8C-0C5007614080}"/>
                </a:ext>
              </a:extLst>
            </p:cNvPr>
            <p:cNvSpPr/>
            <p:nvPr/>
          </p:nvSpPr>
          <p:spPr>
            <a:xfrm>
              <a:off x="6639663" y="1333500"/>
              <a:ext cx="218337" cy="19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C</a:t>
              </a:r>
            </a:p>
          </p:txBody>
        </p:sp>
        <p:cxnSp>
          <p:nvCxnSpPr>
            <p:cNvPr id="21" name="Straight Connector 20">
              <a:extLst>
                <a:ext uri="{FF2B5EF4-FFF2-40B4-BE49-F238E27FC236}">
                  <a16:creationId xmlns:a16="http://schemas.microsoft.com/office/drawing/2014/main" id="{0CD9AC7B-D006-4658-BCC2-F459912AC767}"/>
                </a:ext>
              </a:extLst>
            </p:cNvPr>
            <p:cNvCxnSpPr>
              <a:cxnSpLocks/>
            </p:cNvCxnSpPr>
            <p:nvPr/>
          </p:nvCxnSpPr>
          <p:spPr>
            <a:xfrm>
              <a:off x="6206971" y="1447800"/>
              <a:ext cx="432692"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5" name="TextBox 24">
            <a:extLst>
              <a:ext uri="{FF2B5EF4-FFF2-40B4-BE49-F238E27FC236}">
                <a16:creationId xmlns:a16="http://schemas.microsoft.com/office/drawing/2014/main" id="{61934835-3D6B-467C-A98B-D4E3C976D1A6}"/>
              </a:ext>
            </a:extLst>
          </p:cNvPr>
          <p:cNvSpPr txBox="1"/>
          <p:nvPr/>
        </p:nvSpPr>
        <p:spPr>
          <a:xfrm>
            <a:off x="6127972" y="2540836"/>
            <a:ext cx="1501483" cy="246221"/>
          </a:xfrm>
          <a:prstGeom prst="rect">
            <a:avLst/>
          </a:prstGeom>
          <a:noFill/>
        </p:spPr>
        <p:txBody>
          <a:bodyPr wrap="square" rtlCol="0">
            <a:spAutoFit/>
          </a:bodyPr>
          <a:lstStyle/>
          <a:p>
            <a:r>
              <a:rPr lang="en-US" sz="1000" dirty="0"/>
              <a:t>See analysis on Page 17</a:t>
            </a:r>
          </a:p>
        </p:txBody>
      </p:sp>
      <p:grpSp>
        <p:nvGrpSpPr>
          <p:cNvPr id="26" name="Group 25">
            <a:extLst>
              <a:ext uri="{FF2B5EF4-FFF2-40B4-BE49-F238E27FC236}">
                <a16:creationId xmlns:a16="http://schemas.microsoft.com/office/drawing/2014/main" id="{D9387B53-2F60-403F-A4B3-8CAEED9916A6}"/>
              </a:ext>
            </a:extLst>
          </p:cNvPr>
          <p:cNvGrpSpPr/>
          <p:nvPr/>
        </p:nvGrpSpPr>
        <p:grpSpPr>
          <a:xfrm>
            <a:off x="6227685" y="4265535"/>
            <a:ext cx="651029" cy="190474"/>
            <a:chOff x="6206971" y="1333500"/>
            <a:chExt cx="651029" cy="190474"/>
          </a:xfrm>
        </p:grpSpPr>
        <p:sp>
          <p:nvSpPr>
            <p:cNvPr id="27" name="Oval 26">
              <a:extLst>
                <a:ext uri="{FF2B5EF4-FFF2-40B4-BE49-F238E27FC236}">
                  <a16:creationId xmlns:a16="http://schemas.microsoft.com/office/drawing/2014/main" id="{5A2945F5-4C62-4E0C-B552-D73CA9B60E80}"/>
                </a:ext>
              </a:extLst>
            </p:cNvPr>
            <p:cNvSpPr/>
            <p:nvPr/>
          </p:nvSpPr>
          <p:spPr>
            <a:xfrm>
              <a:off x="6639663" y="1333500"/>
              <a:ext cx="218337" cy="19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D</a:t>
              </a:r>
            </a:p>
          </p:txBody>
        </p:sp>
        <p:cxnSp>
          <p:nvCxnSpPr>
            <p:cNvPr id="28" name="Straight Connector 27">
              <a:extLst>
                <a:ext uri="{FF2B5EF4-FFF2-40B4-BE49-F238E27FC236}">
                  <a16:creationId xmlns:a16="http://schemas.microsoft.com/office/drawing/2014/main" id="{3A02A6B3-A285-4774-958C-C502E62C0E6E}"/>
                </a:ext>
              </a:extLst>
            </p:cNvPr>
            <p:cNvCxnSpPr>
              <a:cxnSpLocks/>
            </p:cNvCxnSpPr>
            <p:nvPr/>
          </p:nvCxnSpPr>
          <p:spPr>
            <a:xfrm>
              <a:off x="6206971" y="1447800"/>
              <a:ext cx="432692"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29" name="TextBox 28">
            <a:extLst>
              <a:ext uri="{FF2B5EF4-FFF2-40B4-BE49-F238E27FC236}">
                <a16:creationId xmlns:a16="http://schemas.microsoft.com/office/drawing/2014/main" id="{BA8506D8-1FF6-4B32-95E4-247BA74A628D}"/>
              </a:ext>
            </a:extLst>
          </p:cNvPr>
          <p:cNvSpPr txBox="1"/>
          <p:nvPr/>
        </p:nvSpPr>
        <p:spPr>
          <a:xfrm>
            <a:off x="6190695" y="4587325"/>
            <a:ext cx="1501483" cy="246221"/>
          </a:xfrm>
          <a:prstGeom prst="rect">
            <a:avLst/>
          </a:prstGeom>
          <a:noFill/>
        </p:spPr>
        <p:txBody>
          <a:bodyPr wrap="square" rtlCol="0">
            <a:spAutoFit/>
          </a:bodyPr>
          <a:lstStyle/>
          <a:p>
            <a:r>
              <a:rPr lang="en-US" sz="1000" dirty="0"/>
              <a:t>See analysis on Page 13</a:t>
            </a:r>
          </a:p>
        </p:txBody>
      </p:sp>
      <p:sp>
        <p:nvSpPr>
          <p:cNvPr id="30" name="TextBox 29">
            <a:extLst>
              <a:ext uri="{FF2B5EF4-FFF2-40B4-BE49-F238E27FC236}">
                <a16:creationId xmlns:a16="http://schemas.microsoft.com/office/drawing/2014/main" id="{02283BA7-3BAA-4587-BC5A-1288C04B1CDE}"/>
              </a:ext>
            </a:extLst>
          </p:cNvPr>
          <p:cNvSpPr txBox="1"/>
          <p:nvPr/>
        </p:nvSpPr>
        <p:spPr>
          <a:xfrm>
            <a:off x="6132088" y="2721159"/>
            <a:ext cx="1501483" cy="246221"/>
          </a:xfrm>
          <a:prstGeom prst="rect">
            <a:avLst/>
          </a:prstGeom>
          <a:noFill/>
        </p:spPr>
        <p:txBody>
          <a:bodyPr wrap="square" rtlCol="0">
            <a:spAutoFit/>
          </a:bodyPr>
          <a:lstStyle/>
          <a:p>
            <a:r>
              <a:rPr lang="en-US" sz="1000" dirty="0"/>
              <a:t>See analysis on Page 10</a:t>
            </a:r>
          </a:p>
        </p:txBody>
      </p:sp>
      <p:sp>
        <p:nvSpPr>
          <p:cNvPr id="31" name="TextBox 30">
            <a:extLst>
              <a:ext uri="{FF2B5EF4-FFF2-40B4-BE49-F238E27FC236}">
                <a16:creationId xmlns:a16="http://schemas.microsoft.com/office/drawing/2014/main" id="{AF8DBA26-AA88-400C-9C50-A6065D0D90FB}"/>
              </a:ext>
            </a:extLst>
          </p:cNvPr>
          <p:cNvSpPr txBox="1"/>
          <p:nvPr/>
        </p:nvSpPr>
        <p:spPr>
          <a:xfrm>
            <a:off x="6178661" y="6139806"/>
            <a:ext cx="1501483" cy="246221"/>
          </a:xfrm>
          <a:prstGeom prst="rect">
            <a:avLst/>
          </a:prstGeom>
          <a:noFill/>
        </p:spPr>
        <p:txBody>
          <a:bodyPr wrap="square" rtlCol="0">
            <a:spAutoFit/>
          </a:bodyPr>
          <a:lstStyle/>
          <a:p>
            <a:r>
              <a:rPr lang="en-US" sz="1000" dirty="0"/>
              <a:t>See analysis on Page 14</a:t>
            </a:r>
          </a:p>
        </p:txBody>
      </p:sp>
      <p:sp>
        <p:nvSpPr>
          <p:cNvPr id="32" name="TextBox 31">
            <a:extLst>
              <a:ext uri="{FF2B5EF4-FFF2-40B4-BE49-F238E27FC236}">
                <a16:creationId xmlns:a16="http://schemas.microsoft.com/office/drawing/2014/main" id="{3E9DB083-79AD-4918-81EF-FAF03E4E048F}"/>
              </a:ext>
            </a:extLst>
          </p:cNvPr>
          <p:cNvSpPr txBox="1"/>
          <p:nvPr/>
        </p:nvSpPr>
        <p:spPr>
          <a:xfrm>
            <a:off x="6178660" y="3066803"/>
            <a:ext cx="1501483" cy="246221"/>
          </a:xfrm>
          <a:prstGeom prst="rect">
            <a:avLst/>
          </a:prstGeom>
          <a:noFill/>
        </p:spPr>
        <p:txBody>
          <a:bodyPr wrap="square" rtlCol="0">
            <a:spAutoFit/>
          </a:bodyPr>
          <a:lstStyle/>
          <a:p>
            <a:r>
              <a:rPr lang="en-US" sz="1000" dirty="0"/>
              <a:t>See analysis on Page 16</a:t>
            </a:r>
          </a:p>
        </p:txBody>
      </p:sp>
      <p:grpSp>
        <p:nvGrpSpPr>
          <p:cNvPr id="34" name="Group 33">
            <a:extLst>
              <a:ext uri="{FF2B5EF4-FFF2-40B4-BE49-F238E27FC236}">
                <a16:creationId xmlns:a16="http://schemas.microsoft.com/office/drawing/2014/main" id="{336CBF82-BDD8-4128-85FF-39F715F90F02}"/>
              </a:ext>
            </a:extLst>
          </p:cNvPr>
          <p:cNvGrpSpPr/>
          <p:nvPr/>
        </p:nvGrpSpPr>
        <p:grpSpPr>
          <a:xfrm>
            <a:off x="6222090" y="5996556"/>
            <a:ext cx="651029" cy="190474"/>
            <a:chOff x="6206971" y="1333500"/>
            <a:chExt cx="651029" cy="190474"/>
          </a:xfrm>
        </p:grpSpPr>
        <p:sp>
          <p:nvSpPr>
            <p:cNvPr id="35" name="Oval 34">
              <a:extLst>
                <a:ext uri="{FF2B5EF4-FFF2-40B4-BE49-F238E27FC236}">
                  <a16:creationId xmlns:a16="http://schemas.microsoft.com/office/drawing/2014/main" id="{3770C3C2-E449-422D-A385-24898BCE28E6}"/>
                </a:ext>
              </a:extLst>
            </p:cNvPr>
            <p:cNvSpPr/>
            <p:nvPr/>
          </p:nvSpPr>
          <p:spPr>
            <a:xfrm>
              <a:off x="6639663" y="1333500"/>
              <a:ext cx="218337" cy="19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E</a:t>
              </a:r>
            </a:p>
          </p:txBody>
        </p:sp>
        <p:cxnSp>
          <p:nvCxnSpPr>
            <p:cNvPr id="36" name="Straight Connector 35">
              <a:extLst>
                <a:ext uri="{FF2B5EF4-FFF2-40B4-BE49-F238E27FC236}">
                  <a16:creationId xmlns:a16="http://schemas.microsoft.com/office/drawing/2014/main" id="{B49CFDCA-8B1D-40B4-AC69-072FE502F820}"/>
                </a:ext>
              </a:extLst>
            </p:cNvPr>
            <p:cNvCxnSpPr>
              <a:cxnSpLocks/>
            </p:cNvCxnSpPr>
            <p:nvPr/>
          </p:nvCxnSpPr>
          <p:spPr>
            <a:xfrm>
              <a:off x="6206971" y="1447800"/>
              <a:ext cx="432692" cy="0"/>
            </a:xfrm>
            <a:prstGeom prst="line">
              <a:avLst/>
            </a:prstGeom>
            <a:ln w="15875">
              <a:solidFill>
                <a:srgbClr val="FF0000"/>
              </a:solidFill>
            </a:ln>
          </p:spPr>
          <p:style>
            <a:lnRef idx="1">
              <a:schemeClr val="accent1"/>
            </a:lnRef>
            <a:fillRef idx="0">
              <a:schemeClr val="accent1"/>
            </a:fillRef>
            <a:effectRef idx="0">
              <a:schemeClr val="accent1"/>
            </a:effectRef>
            <a:fontRef idx="minor">
              <a:schemeClr val="tx1"/>
            </a:fontRef>
          </p:style>
        </p:cxnSp>
      </p:grpSp>
      <p:sp>
        <p:nvSpPr>
          <p:cNvPr id="38" name="TextBox 37">
            <a:extLst>
              <a:ext uri="{FF2B5EF4-FFF2-40B4-BE49-F238E27FC236}">
                <a16:creationId xmlns:a16="http://schemas.microsoft.com/office/drawing/2014/main" id="{27BF53E2-8830-461B-B792-9EC90133C950}"/>
              </a:ext>
            </a:extLst>
          </p:cNvPr>
          <p:cNvSpPr txBox="1"/>
          <p:nvPr/>
        </p:nvSpPr>
        <p:spPr>
          <a:xfrm>
            <a:off x="6107258" y="1490316"/>
            <a:ext cx="1501483" cy="246221"/>
          </a:xfrm>
          <a:prstGeom prst="rect">
            <a:avLst/>
          </a:prstGeom>
          <a:noFill/>
        </p:spPr>
        <p:txBody>
          <a:bodyPr wrap="square" rtlCol="0">
            <a:spAutoFit/>
          </a:bodyPr>
          <a:lstStyle/>
          <a:p>
            <a:r>
              <a:rPr lang="en-US" sz="1000" dirty="0"/>
              <a:t>See analysis on Page 13</a:t>
            </a:r>
          </a:p>
        </p:txBody>
      </p:sp>
    </p:spTree>
    <p:extLst>
      <p:ext uri="{BB962C8B-B14F-4D97-AF65-F5344CB8AC3E}">
        <p14:creationId xmlns:p14="http://schemas.microsoft.com/office/powerpoint/2010/main" val="38474238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09700" y="204644"/>
            <a:ext cx="6400800" cy="1066800"/>
          </a:xfrm>
        </p:spPr>
        <p:txBody>
          <a:bodyPr>
            <a:normAutofit lnSpcReduction="10000"/>
          </a:bodyPr>
          <a:lstStyle/>
          <a:p>
            <a:r>
              <a:rPr lang="en-US" dirty="0">
                <a:solidFill>
                  <a:srgbClr val="FF0000"/>
                </a:solidFill>
              </a:rPr>
              <a:t>Notes</a:t>
            </a:r>
            <a:r>
              <a:rPr lang="en-US" dirty="0">
                <a:solidFill>
                  <a:schemeClr val="tx1"/>
                </a:solidFill>
              </a:rPr>
              <a:t> to Profit (Loss) Statement</a:t>
            </a:r>
          </a:p>
          <a:p>
            <a:r>
              <a:rPr lang="en-US" dirty="0">
                <a:solidFill>
                  <a:schemeClr val="tx1"/>
                </a:solidFill>
              </a:rPr>
              <a:t>For Fiscal Year Ending June 30, 2019</a:t>
            </a:r>
          </a:p>
        </p:txBody>
      </p:sp>
      <p:sp>
        <p:nvSpPr>
          <p:cNvPr id="2" name="Slide Number Placeholder 1">
            <a:extLst>
              <a:ext uri="{FF2B5EF4-FFF2-40B4-BE49-F238E27FC236}">
                <a16:creationId xmlns:a16="http://schemas.microsoft.com/office/drawing/2014/main" id="{159E8A4F-58BE-4A32-92BA-0BB9DD85E1F8}"/>
              </a:ext>
            </a:extLst>
          </p:cNvPr>
          <p:cNvSpPr>
            <a:spLocks noGrp="1"/>
          </p:cNvSpPr>
          <p:nvPr>
            <p:ph type="sldNum" sz="quarter" idx="12"/>
          </p:nvPr>
        </p:nvSpPr>
        <p:spPr/>
        <p:txBody>
          <a:bodyPr/>
          <a:lstStyle/>
          <a:p>
            <a:fld id="{F0DFE81F-8CC6-4104-9E59-FA45CA427E0B}" type="slidenum">
              <a:rPr lang="en-US" smtClean="0"/>
              <a:t>6</a:t>
            </a:fld>
            <a:endParaRPr lang="en-US" dirty="0"/>
          </a:p>
        </p:txBody>
      </p:sp>
      <p:sp>
        <p:nvSpPr>
          <p:cNvPr id="10" name="Oval 9">
            <a:extLst>
              <a:ext uri="{FF2B5EF4-FFF2-40B4-BE49-F238E27FC236}">
                <a16:creationId xmlns:a16="http://schemas.microsoft.com/office/drawing/2014/main" id="{1E418F1E-17BE-46AC-8A81-D454BADC9232}"/>
              </a:ext>
            </a:extLst>
          </p:cNvPr>
          <p:cNvSpPr/>
          <p:nvPr/>
        </p:nvSpPr>
        <p:spPr>
          <a:xfrm>
            <a:off x="457200" y="1905000"/>
            <a:ext cx="218337" cy="19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A</a:t>
            </a:r>
          </a:p>
        </p:txBody>
      </p:sp>
      <p:sp>
        <p:nvSpPr>
          <p:cNvPr id="6" name="Rectangle 5">
            <a:extLst>
              <a:ext uri="{FF2B5EF4-FFF2-40B4-BE49-F238E27FC236}">
                <a16:creationId xmlns:a16="http://schemas.microsoft.com/office/drawing/2014/main" id="{F7C01AC2-B103-451D-8B56-D211C27C4262}"/>
              </a:ext>
            </a:extLst>
          </p:cNvPr>
          <p:cNvSpPr/>
          <p:nvPr/>
        </p:nvSpPr>
        <p:spPr>
          <a:xfrm>
            <a:off x="730928" y="1824675"/>
            <a:ext cx="7696200" cy="369332"/>
          </a:xfrm>
          <a:prstGeom prst="rect">
            <a:avLst/>
          </a:prstGeom>
        </p:spPr>
        <p:txBody>
          <a:bodyPr wrap="square">
            <a:spAutoFit/>
          </a:bodyPr>
          <a:lstStyle/>
          <a:p>
            <a:r>
              <a:rPr lang="en-US" u="sng" dirty="0"/>
              <a:t>Auction Income</a:t>
            </a:r>
          </a:p>
        </p:txBody>
      </p:sp>
      <p:pic>
        <p:nvPicPr>
          <p:cNvPr id="8" name="Picture 7">
            <a:extLst>
              <a:ext uri="{FF2B5EF4-FFF2-40B4-BE49-F238E27FC236}">
                <a16:creationId xmlns:a16="http://schemas.microsoft.com/office/drawing/2014/main" id="{EC5332B1-2BC8-4886-8F95-5D4C1D251614}"/>
              </a:ext>
            </a:extLst>
          </p:cNvPr>
          <p:cNvPicPr>
            <a:picLocks noChangeAspect="1"/>
          </p:cNvPicPr>
          <p:nvPr/>
        </p:nvPicPr>
        <p:blipFill>
          <a:blip r:embed="rId2"/>
          <a:stretch>
            <a:fillRect/>
          </a:stretch>
        </p:blipFill>
        <p:spPr>
          <a:xfrm>
            <a:off x="723900" y="2206357"/>
            <a:ext cx="2952750" cy="685800"/>
          </a:xfrm>
          <a:prstGeom prst="rect">
            <a:avLst/>
          </a:prstGeom>
        </p:spPr>
      </p:pic>
      <p:sp>
        <p:nvSpPr>
          <p:cNvPr id="13" name="Oval 12">
            <a:extLst>
              <a:ext uri="{FF2B5EF4-FFF2-40B4-BE49-F238E27FC236}">
                <a16:creationId xmlns:a16="http://schemas.microsoft.com/office/drawing/2014/main" id="{402E39A5-FFAE-4EF7-9430-496EDF1AD597}"/>
              </a:ext>
            </a:extLst>
          </p:cNvPr>
          <p:cNvSpPr/>
          <p:nvPr/>
        </p:nvSpPr>
        <p:spPr>
          <a:xfrm>
            <a:off x="457199" y="3363268"/>
            <a:ext cx="218337" cy="19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B</a:t>
            </a:r>
          </a:p>
        </p:txBody>
      </p:sp>
      <p:sp>
        <p:nvSpPr>
          <p:cNvPr id="14" name="Rectangle 13">
            <a:extLst>
              <a:ext uri="{FF2B5EF4-FFF2-40B4-BE49-F238E27FC236}">
                <a16:creationId xmlns:a16="http://schemas.microsoft.com/office/drawing/2014/main" id="{8F524BB8-B4A7-44CE-9B02-D4EAD9EA2AEE}"/>
              </a:ext>
            </a:extLst>
          </p:cNvPr>
          <p:cNvSpPr/>
          <p:nvPr/>
        </p:nvSpPr>
        <p:spPr>
          <a:xfrm>
            <a:off x="762000" y="3273839"/>
            <a:ext cx="7696200" cy="369332"/>
          </a:xfrm>
          <a:prstGeom prst="rect">
            <a:avLst/>
          </a:prstGeom>
        </p:spPr>
        <p:txBody>
          <a:bodyPr wrap="square">
            <a:spAutoFit/>
          </a:bodyPr>
          <a:lstStyle/>
          <a:p>
            <a:r>
              <a:rPr lang="en-US" u="sng" dirty="0"/>
              <a:t>Donation Income</a:t>
            </a:r>
          </a:p>
        </p:txBody>
      </p:sp>
      <p:pic>
        <p:nvPicPr>
          <p:cNvPr id="16" name="Picture 15">
            <a:extLst>
              <a:ext uri="{FF2B5EF4-FFF2-40B4-BE49-F238E27FC236}">
                <a16:creationId xmlns:a16="http://schemas.microsoft.com/office/drawing/2014/main" id="{DD233042-DC26-4B1A-8340-DAF6914301FE}"/>
              </a:ext>
            </a:extLst>
          </p:cNvPr>
          <p:cNvPicPr>
            <a:picLocks noChangeAspect="1"/>
          </p:cNvPicPr>
          <p:nvPr/>
        </p:nvPicPr>
        <p:blipFill>
          <a:blip r:embed="rId3"/>
          <a:stretch>
            <a:fillRect/>
          </a:stretch>
        </p:blipFill>
        <p:spPr>
          <a:xfrm>
            <a:off x="791592" y="3821456"/>
            <a:ext cx="4600575" cy="2381250"/>
          </a:xfrm>
          <a:prstGeom prst="rect">
            <a:avLst/>
          </a:prstGeom>
        </p:spPr>
      </p:pic>
    </p:spTree>
    <p:extLst>
      <p:ext uri="{BB962C8B-B14F-4D97-AF65-F5344CB8AC3E}">
        <p14:creationId xmlns:p14="http://schemas.microsoft.com/office/powerpoint/2010/main" val="26397830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6877" y="-76200"/>
            <a:ext cx="6400800" cy="1066800"/>
          </a:xfrm>
        </p:spPr>
        <p:txBody>
          <a:bodyPr>
            <a:normAutofit fontScale="85000" lnSpcReduction="10000"/>
          </a:bodyPr>
          <a:lstStyle/>
          <a:p>
            <a:r>
              <a:rPr lang="en-US" dirty="0">
                <a:solidFill>
                  <a:srgbClr val="FF0000"/>
                </a:solidFill>
              </a:rPr>
              <a:t>Notes</a:t>
            </a:r>
            <a:r>
              <a:rPr lang="en-US" dirty="0">
                <a:solidFill>
                  <a:schemeClr val="tx1"/>
                </a:solidFill>
              </a:rPr>
              <a:t> to Profit (Loss) Statement (Continued)</a:t>
            </a:r>
          </a:p>
          <a:p>
            <a:r>
              <a:rPr lang="en-US" dirty="0">
                <a:solidFill>
                  <a:schemeClr val="tx1"/>
                </a:solidFill>
              </a:rPr>
              <a:t>For Fiscal Year Ending June 30, 2019</a:t>
            </a:r>
          </a:p>
        </p:txBody>
      </p:sp>
      <p:sp>
        <p:nvSpPr>
          <p:cNvPr id="2" name="Slide Number Placeholder 1">
            <a:extLst>
              <a:ext uri="{FF2B5EF4-FFF2-40B4-BE49-F238E27FC236}">
                <a16:creationId xmlns:a16="http://schemas.microsoft.com/office/drawing/2014/main" id="{159E8A4F-58BE-4A32-92BA-0BB9DD85E1F8}"/>
              </a:ext>
            </a:extLst>
          </p:cNvPr>
          <p:cNvSpPr>
            <a:spLocks noGrp="1"/>
          </p:cNvSpPr>
          <p:nvPr>
            <p:ph type="sldNum" sz="quarter" idx="12"/>
          </p:nvPr>
        </p:nvSpPr>
        <p:spPr/>
        <p:txBody>
          <a:bodyPr/>
          <a:lstStyle/>
          <a:p>
            <a:fld id="{F0DFE81F-8CC6-4104-9E59-FA45CA427E0B}" type="slidenum">
              <a:rPr lang="en-US" smtClean="0"/>
              <a:t>7</a:t>
            </a:fld>
            <a:endParaRPr lang="en-US" dirty="0"/>
          </a:p>
        </p:txBody>
      </p:sp>
      <p:sp>
        <p:nvSpPr>
          <p:cNvPr id="10" name="Oval 9">
            <a:extLst>
              <a:ext uri="{FF2B5EF4-FFF2-40B4-BE49-F238E27FC236}">
                <a16:creationId xmlns:a16="http://schemas.microsoft.com/office/drawing/2014/main" id="{1E418F1E-17BE-46AC-8A81-D454BADC9232}"/>
              </a:ext>
            </a:extLst>
          </p:cNvPr>
          <p:cNvSpPr/>
          <p:nvPr/>
        </p:nvSpPr>
        <p:spPr>
          <a:xfrm>
            <a:off x="457200" y="1905000"/>
            <a:ext cx="218337" cy="19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C</a:t>
            </a:r>
          </a:p>
        </p:txBody>
      </p:sp>
      <p:sp>
        <p:nvSpPr>
          <p:cNvPr id="6" name="Rectangle 5">
            <a:extLst>
              <a:ext uri="{FF2B5EF4-FFF2-40B4-BE49-F238E27FC236}">
                <a16:creationId xmlns:a16="http://schemas.microsoft.com/office/drawing/2014/main" id="{F7C01AC2-B103-451D-8B56-D211C27C4262}"/>
              </a:ext>
            </a:extLst>
          </p:cNvPr>
          <p:cNvSpPr/>
          <p:nvPr/>
        </p:nvSpPr>
        <p:spPr>
          <a:xfrm>
            <a:off x="723900" y="1815571"/>
            <a:ext cx="7696200" cy="369332"/>
          </a:xfrm>
          <a:prstGeom prst="rect">
            <a:avLst/>
          </a:prstGeom>
        </p:spPr>
        <p:txBody>
          <a:bodyPr wrap="square">
            <a:spAutoFit/>
          </a:bodyPr>
          <a:lstStyle/>
          <a:p>
            <a:r>
              <a:rPr lang="en-US" u="sng" dirty="0"/>
              <a:t>Merchandise Sales Income</a:t>
            </a:r>
          </a:p>
        </p:txBody>
      </p:sp>
      <p:sp>
        <p:nvSpPr>
          <p:cNvPr id="13" name="Oval 12">
            <a:extLst>
              <a:ext uri="{FF2B5EF4-FFF2-40B4-BE49-F238E27FC236}">
                <a16:creationId xmlns:a16="http://schemas.microsoft.com/office/drawing/2014/main" id="{402E39A5-FFAE-4EF7-9430-496EDF1AD597}"/>
              </a:ext>
            </a:extLst>
          </p:cNvPr>
          <p:cNvSpPr/>
          <p:nvPr/>
        </p:nvSpPr>
        <p:spPr>
          <a:xfrm>
            <a:off x="450542" y="3643171"/>
            <a:ext cx="218337" cy="19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D</a:t>
            </a:r>
          </a:p>
        </p:txBody>
      </p:sp>
      <p:sp>
        <p:nvSpPr>
          <p:cNvPr id="14" name="Rectangle 13">
            <a:extLst>
              <a:ext uri="{FF2B5EF4-FFF2-40B4-BE49-F238E27FC236}">
                <a16:creationId xmlns:a16="http://schemas.microsoft.com/office/drawing/2014/main" id="{8F524BB8-B4A7-44CE-9B02-D4EAD9EA2AEE}"/>
              </a:ext>
            </a:extLst>
          </p:cNvPr>
          <p:cNvSpPr/>
          <p:nvPr/>
        </p:nvSpPr>
        <p:spPr>
          <a:xfrm>
            <a:off x="723900" y="3553742"/>
            <a:ext cx="7696200" cy="369332"/>
          </a:xfrm>
          <a:prstGeom prst="rect">
            <a:avLst/>
          </a:prstGeom>
        </p:spPr>
        <p:txBody>
          <a:bodyPr wrap="square">
            <a:spAutoFit/>
          </a:bodyPr>
          <a:lstStyle/>
          <a:p>
            <a:r>
              <a:rPr lang="en-US" u="sng" dirty="0"/>
              <a:t>Facility Cost Expense</a:t>
            </a:r>
          </a:p>
        </p:txBody>
      </p:sp>
      <p:pic>
        <p:nvPicPr>
          <p:cNvPr id="4" name="Picture 3">
            <a:extLst>
              <a:ext uri="{FF2B5EF4-FFF2-40B4-BE49-F238E27FC236}">
                <a16:creationId xmlns:a16="http://schemas.microsoft.com/office/drawing/2014/main" id="{D1AECCBF-6AB5-4BE2-B2E6-DF3F3E6F0300}"/>
              </a:ext>
            </a:extLst>
          </p:cNvPr>
          <p:cNvPicPr>
            <a:picLocks noChangeAspect="1"/>
          </p:cNvPicPr>
          <p:nvPr/>
        </p:nvPicPr>
        <p:blipFill>
          <a:blip r:embed="rId2"/>
          <a:stretch>
            <a:fillRect/>
          </a:stretch>
        </p:blipFill>
        <p:spPr>
          <a:xfrm>
            <a:off x="796031" y="2301994"/>
            <a:ext cx="5172075" cy="885825"/>
          </a:xfrm>
          <a:prstGeom prst="rect">
            <a:avLst/>
          </a:prstGeom>
        </p:spPr>
      </p:pic>
      <p:pic>
        <p:nvPicPr>
          <p:cNvPr id="7" name="Picture 6">
            <a:extLst>
              <a:ext uri="{FF2B5EF4-FFF2-40B4-BE49-F238E27FC236}">
                <a16:creationId xmlns:a16="http://schemas.microsoft.com/office/drawing/2014/main" id="{FE7B01BE-64A4-441D-957F-7585D215CBBF}"/>
              </a:ext>
            </a:extLst>
          </p:cNvPr>
          <p:cNvPicPr>
            <a:picLocks noChangeAspect="1"/>
          </p:cNvPicPr>
          <p:nvPr/>
        </p:nvPicPr>
        <p:blipFill>
          <a:blip r:embed="rId3"/>
          <a:stretch>
            <a:fillRect/>
          </a:stretch>
        </p:blipFill>
        <p:spPr>
          <a:xfrm>
            <a:off x="668879" y="4367988"/>
            <a:ext cx="6286500" cy="923925"/>
          </a:xfrm>
          <a:prstGeom prst="rect">
            <a:avLst/>
          </a:prstGeom>
        </p:spPr>
      </p:pic>
    </p:spTree>
    <p:extLst>
      <p:ext uri="{BB962C8B-B14F-4D97-AF65-F5344CB8AC3E}">
        <p14:creationId xmlns:p14="http://schemas.microsoft.com/office/powerpoint/2010/main" val="25565779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666877" y="-76200"/>
            <a:ext cx="6400800" cy="1066800"/>
          </a:xfrm>
        </p:spPr>
        <p:txBody>
          <a:bodyPr>
            <a:normAutofit fontScale="85000" lnSpcReduction="10000"/>
          </a:bodyPr>
          <a:lstStyle/>
          <a:p>
            <a:r>
              <a:rPr lang="en-US" dirty="0">
                <a:solidFill>
                  <a:srgbClr val="FF0000"/>
                </a:solidFill>
              </a:rPr>
              <a:t>Notes</a:t>
            </a:r>
            <a:r>
              <a:rPr lang="en-US" dirty="0">
                <a:solidFill>
                  <a:schemeClr val="tx1"/>
                </a:solidFill>
              </a:rPr>
              <a:t> to Profit (Loss) Statement (Continued)</a:t>
            </a:r>
          </a:p>
          <a:p>
            <a:r>
              <a:rPr lang="en-US" dirty="0">
                <a:solidFill>
                  <a:schemeClr val="tx1"/>
                </a:solidFill>
              </a:rPr>
              <a:t>For Fiscal Year Ending June 30, 2019</a:t>
            </a:r>
          </a:p>
        </p:txBody>
      </p:sp>
      <p:sp>
        <p:nvSpPr>
          <p:cNvPr id="2" name="Slide Number Placeholder 1">
            <a:extLst>
              <a:ext uri="{FF2B5EF4-FFF2-40B4-BE49-F238E27FC236}">
                <a16:creationId xmlns:a16="http://schemas.microsoft.com/office/drawing/2014/main" id="{159E8A4F-58BE-4A32-92BA-0BB9DD85E1F8}"/>
              </a:ext>
            </a:extLst>
          </p:cNvPr>
          <p:cNvSpPr>
            <a:spLocks noGrp="1"/>
          </p:cNvSpPr>
          <p:nvPr>
            <p:ph type="sldNum" sz="quarter" idx="12"/>
          </p:nvPr>
        </p:nvSpPr>
        <p:spPr/>
        <p:txBody>
          <a:bodyPr/>
          <a:lstStyle/>
          <a:p>
            <a:fld id="{F0DFE81F-8CC6-4104-9E59-FA45CA427E0B}" type="slidenum">
              <a:rPr lang="en-US" smtClean="0"/>
              <a:t>8</a:t>
            </a:fld>
            <a:endParaRPr lang="en-US" dirty="0"/>
          </a:p>
        </p:txBody>
      </p:sp>
      <p:sp>
        <p:nvSpPr>
          <p:cNvPr id="10" name="Oval 9">
            <a:extLst>
              <a:ext uri="{FF2B5EF4-FFF2-40B4-BE49-F238E27FC236}">
                <a16:creationId xmlns:a16="http://schemas.microsoft.com/office/drawing/2014/main" id="{1E418F1E-17BE-46AC-8A81-D454BADC9232}"/>
              </a:ext>
            </a:extLst>
          </p:cNvPr>
          <p:cNvSpPr/>
          <p:nvPr/>
        </p:nvSpPr>
        <p:spPr>
          <a:xfrm>
            <a:off x="457200" y="1905000"/>
            <a:ext cx="218337" cy="190474"/>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rgbClr val="FF0000"/>
                </a:solidFill>
              </a:rPr>
              <a:t>E</a:t>
            </a:r>
          </a:p>
        </p:txBody>
      </p:sp>
      <p:sp>
        <p:nvSpPr>
          <p:cNvPr id="6" name="Rectangle 5">
            <a:extLst>
              <a:ext uri="{FF2B5EF4-FFF2-40B4-BE49-F238E27FC236}">
                <a16:creationId xmlns:a16="http://schemas.microsoft.com/office/drawing/2014/main" id="{F7C01AC2-B103-451D-8B56-D211C27C4262}"/>
              </a:ext>
            </a:extLst>
          </p:cNvPr>
          <p:cNvSpPr/>
          <p:nvPr/>
        </p:nvSpPr>
        <p:spPr>
          <a:xfrm>
            <a:off x="723900" y="1815571"/>
            <a:ext cx="7696200" cy="369332"/>
          </a:xfrm>
          <a:prstGeom prst="rect">
            <a:avLst/>
          </a:prstGeom>
        </p:spPr>
        <p:txBody>
          <a:bodyPr wrap="square">
            <a:spAutoFit/>
          </a:bodyPr>
          <a:lstStyle/>
          <a:p>
            <a:r>
              <a:rPr lang="en-US" u="sng" dirty="0"/>
              <a:t>Program Cost Expense</a:t>
            </a:r>
          </a:p>
        </p:txBody>
      </p:sp>
      <p:pic>
        <p:nvPicPr>
          <p:cNvPr id="7" name="Picture 6">
            <a:extLst>
              <a:ext uri="{FF2B5EF4-FFF2-40B4-BE49-F238E27FC236}">
                <a16:creationId xmlns:a16="http://schemas.microsoft.com/office/drawing/2014/main" id="{AF9D0125-37EB-4AE1-B734-7DC3D84E3E49}"/>
              </a:ext>
            </a:extLst>
          </p:cNvPr>
          <p:cNvPicPr>
            <a:picLocks noChangeAspect="1"/>
          </p:cNvPicPr>
          <p:nvPr/>
        </p:nvPicPr>
        <p:blipFill>
          <a:blip r:embed="rId2"/>
          <a:stretch>
            <a:fillRect/>
          </a:stretch>
        </p:blipFill>
        <p:spPr>
          <a:xfrm>
            <a:off x="762000" y="2438400"/>
            <a:ext cx="5257800" cy="847725"/>
          </a:xfrm>
          <a:prstGeom prst="rect">
            <a:avLst/>
          </a:prstGeom>
        </p:spPr>
      </p:pic>
    </p:spTree>
    <p:extLst>
      <p:ext uri="{BB962C8B-B14F-4D97-AF65-F5344CB8AC3E}">
        <p14:creationId xmlns:p14="http://schemas.microsoft.com/office/powerpoint/2010/main" val="25112614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143000" y="2209800"/>
            <a:ext cx="6781800" cy="1752600"/>
          </a:xfrm>
        </p:spPr>
        <p:txBody>
          <a:bodyPr/>
          <a:lstStyle/>
          <a:p>
            <a:r>
              <a:rPr lang="en-US" dirty="0">
                <a:solidFill>
                  <a:schemeClr val="tx1"/>
                </a:solidFill>
              </a:rPr>
              <a:t>Other Financial Highlights</a:t>
            </a:r>
          </a:p>
        </p:txBody>
      </p:sp>
      <p:sp>
        <p:nvSpPr>
          <p:cNvPr id="2" name="Slide Number Placeholder 1">
            <a:extLst>
              <a:ext uri="{FF2B5EF4-FFF2-40B4-BE49-F238E27FC236}">
                <a16:creationId xmlns:a16="http://schemas.microsoft.com/office/drawing/2014/main" id="{1442D221-A37A-412D-8B7B-8D0180A352AA}"/>
              </a:ext>
            </a:extLst>
          </p:cNvPr>
          <p:cNvSpPr>
            <a:spLocks noGrp="1"/>
          </p:cNvSpPr>
          <p:nvPr>
            <p:ph type="sldNum" sz="quarter" idx="12"/>
          </p:nvPr>
        </p:nvSpPr>
        <p:spPr/>
        <p:txBody>
          <a:bodyPr/>
          <a:lstStyle/>
          <a:p>
            <a:fld id="{F0DFE81F-8CC6-4104-9E59-FA45CA427E0B}" type="slidenum">
              <a:rPr lang="en-US" smtClean="0"/>
              <a:t>9</a:t>
            </a:fld>
            <a:endParaRPr lang="en-US" dirty="0"/>
          </a:p>
        </p:txBody>
      </p:sp>
    </p:spTree>
    <p:extLst>
      <p:ext uri="{BB962C8B-B14F-4D97-AF65-F5344CB8AC3E}">
        <p14:creationId xmlns:p14="http://schemas.microsoft.com/office/powerpoint/2010/main" val="1953917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Elemental</Template>
  <TotalTime>4719</TotalTime>
  <Words>900</Words>
  <Application>Microsoft Office PowerPoint</Application>
  <PresentationFormat>On-screen Show (4:3)</PresentationFormat>
  <Paragraphs>118</Paragraphs>
  <Slides>20</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20</vt:i4>
      </vt:variant>
    </vt:vector>
  </HeadingPairs>
  <TitlesOfParts>
    <vt:vector size="23" baseType="lpstr">
      <vt:lpstr>Arial</vt:lpstr>
      <vt:lpstr>Calibri</vt:lpstr>
      <vt:lpstr>Office Theme</vt:lpstr>
      <vt:lpstr> Fly Fishers International Washington State Council Treasurer's Report For Fiscal Year Ending 6/30/2019</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Improvements Made</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Lakedude</dc:creator>
  <cp:lastModifiedBy>john Roskopf</cp:lastModifiedBy>
  <cp:revision>131</cp:revision>
  <cp:lastPrinted>2019-07-30T20:54:37Z</cp:lastPrinted>
  <dcterms:created xsi:type="dcterms:W3CDTF">2019-05-20T17:51:41Z</dcterms:created>
  <dcterms:modified xsi:type="dcterms:W3CDTF">2019-08-01T19:48:06Z</dcterms:modified>
</cp:coreProperties>
</file>